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732" r:id="rId2"/>
  </p:sldMasterIdLst>
  <p:notesMasterIdLst>
    <p:notesMasterId r:id="rId19"/>
  </p:notesMasterIdLst>
  <p:handoutMasterIdLst>
    <p:handoutMasterId r:id="rId20"/>
  </p:handoutMasterIdLst>
  <p:sldIdLst>
    <p:sldId id="302" r:id="rId3"/>
    <p:sldId id="303" r:id="rId4"/>
    <p:sldId id="309" r:id="rId5"/>
    <p:sldId id="288" r:id="rId6"/>
    <p:sldId id="277" r:id="rId7"/>
    <p:sldId id="279" r:id="rId8"/>
    <p:sldId id="321" r:id="rId9"/>
    <p:sldId id="315" r:id="rId10"/>
    <p:sldId id="320" r:id="rId11"/>
    <p:sldId id="313" r:id="rId12"/>
    <p:sldId id="312" r:id="rId13"/>
    <p:sldId id="311" r:id="rId14"/>
    <p:sldId id="319" r:id="rId15"/>
    <p:sldId id="316" r:id="rId16"/>
    <p:sldId id="317" r:id="rId17"/>
    <p:sldId id="318" r:id="rId1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
          <p15:clr>
            <a:srgbClr val="A4A3A4"/>
          </p15:clr>
        </p15:guide>
        <p15:guide id="2" orient="horz" pos="635">
          <p15:clr>
            <a:srgbClr val="A4A3A4"/>
          </p15:clr>
        </p15:guide>
        <p15:guide id="3" orient="horz" pos="1136">
          <p15:clr>
            <a:srgbClr val="A4A3A4"/>
          </p15:clr>
        </p15:guide>
        <p15:guide id="4" orient="horz" pos="3877">
          <p15:clr>
            <a:srgbClr val="A4A3A4"/>
          </p15:clr>
        </p15:guide>
        <p15:guide id="5" orient="horz" pos="4000">
          <p15:clr>
            <a:srgbClr val="A4A3A4"/>
          </p15:clr>
        </p15:guide>
        <p15:guide id="7" pos="273">
          <p15:clr>
            <a:srgbClr val="A4A3A4"/>
          </p15:clr>
        </p15:guide>
        <p15:guide id="8" pos="137">
          <p15:clr>
            <a:srgbClr val="A4A3A4"/>
          </p15:clr>
        </p15:guide>
        <p15:guide id="9" pos="5488">
          <p15:clr>
            <a:srgbClr val="A4A3A4"/>
          </p15:clr>
        </p15:guide>
        <p15:guide id="10" pos="5625">
          <p15:clr>
            <a:srgbClr val="A4A3A4"/>
          </p15:clr>
        </p15:guide>
        <p15:guide id="11" pos="2768">
          <p15:clr>
            <a:srgbClr val="A4A3A4"/>
          </p15:clr>
        </p15:guide>
        <p15:guide id="12" pos="299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771D"/>
    <a:srgbClr val="2A324E"/>
    <a:srgbClr val="00152E"/>
    <a:srgbClr val="000918"/>
    <a:srgbClr val="001730"/>
    <a:srgbClr val="00478A"/>
    <a:srgbClr val="C10C26"/>
    <a:srgbClr val="0092D2"/>
    <a:srgbClr val="003261"/>
    <a:srgbClr val="08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13" autoAdjust="0"/>
    <p:restoredTop sz="93457" autoAdjust="0"/>
  </p:normalViewPr>
  <p:slideViewPr>
    <p:cSldViewPr showGuides="1">
      <p:cViewPr varScale="1">
        <p:scale>
          <a:sx n="60" d="100"/>
          <a:sy n="60" d="100"/>
        </p:scale>
        <p:origin x="1712" y="48"/>
      </p:cViewPr>
      <p:guideLst>
        <p:guide orient="horz" pos="103"/>
        <p:guide orient="horz" pos="635"/>
        <p:guide orient="horz" pos="1136"/>
        <p:guide orient="horz" pos="3877"/>
        <p:guide orient="horz" pos="4000"/>
        <p:guide pos="273"/>
        <p:guide pos="137"/>
        <p:guide pos="5488"/>
        <p:guide pos="5625"/>
        <p:guide pos="2768"/>
        <p:guide pos="29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68" d="100"/>
          <a:sy n="168" d="100"/>
        </p:scale>
        <p:origin x="4776" y="2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344029-3229-F346-B24B-DE411DA3A11F}" type="datetimeFigureOut">
              <a:rPr lang="fr-FR" smtClean="0"/>
              <a:t>01/03/2024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D14837-D0CF-CF46-BA55-FAD3ED47D8F5}" type="slidenum">
              <a:rPr lang="fr-FR" smtClean="0"/>
              <a:t>‹N°›</a:t>
            </a:fld>
            <a:endParaRPr lang="fr-FR"/>
          </a:p>
        </p:txBody>
      </p:sp>
    </p:spTree>
    <p:extLst>
      <p:ext uri="{BB962C8B-B14F-4D97-AF65-F5344CB8AC3E}">
        <p14:creationId xmlns:p14="http://schemas.microsoft.com/office/powerpoint/2010/main" val="1965004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7AC1A-AE76-4681-95BC-4CE7CA1EE5BF}" type="datetimeFigureOut">
              <a:rPr lang="de-CH" smtClean="0"/>
              <a:pPr/>
              <a:t>01.03.2024</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67BC3-E335-4665-8934-A2481CBD462D}" type="slidenum">
              <a:rPr lang="de-CH" smtClean="0"/>
              <a:pPr/>
              <a:t>‹N°›</a:t>
            </a:fld>
            <a:endParaRPr lang="de-CH"/>
          </a:p>
        </p:txBody>
      </p:sp>
    </p:spTree>
    <p:extLst>
      <p:ext uri="{BB962C8B-B14F-4D97-AF65-F5344CB8AC3E}">
        <p14:creationId xmlns:p14="http://schemas.microsoft.com/office/powerpoint/2010/main" val="2652508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fr.calameo.com/read/0036591159dd5f1a178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changes-etudiants.bci-qc.ca/?lang=e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unifr.ch/ceq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3.unifr.ch/universita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3.unifr.ch/alma-george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human-ist.unifr.ch/"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tudies.unifr.ch/fr/bachelor/eco/ecoius" TargetMode="External"/><Relationship Id="rId4" Type="http://schemas.openxmlformats.org/officeDocument/2006/relationships/hyperlink" Target="http://www3.unifr.ch/szig/fr/"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nf.ch/fr/encouragement/programmes/poles-de-recherche-nationaux/Pages/default.aspx"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rc.europa.eu/funding-schemes" TargetMode="External"/><Relationship Id="rId4" Type="http://schemas.openxmlformats.org/officeDocument/2006/relationships/hyperlink" Target="https://www3.unifr.ch/pluriling/fr/"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omparis.ch/immobilien/wohnungssuche-umzug/studie/mietpreise-staedte-schweiz-vergleich"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Bienvenue à l’Université de Fribourg!</a:t>
            </a:r>
          </a:p>
          <a:p>
            <a:r>
              <a:rPr lang="fr-FR" dirty="0" err="1"/>
              <a:t>Willkommen</a:t>
            </a:r>
            <a:r>
              <a:rPr lang="fr-FR" dirty="0"/>
              <a:t> an der </a:t>
            </a:r>
            <a:r>
              <a:rPr lang="fr-FR" dirty="0" err="1"/>
              <a:t>Universität</a:t>
            </a:r>
            <a:r>
              <a:rPr lang="fr-FR" dirty="0"/>
              <a:t> Freiburg!</a:t>
            </a:r>
          </a:p>
          <a:p>
            <a:endParaRPr lang="de-DE" dirty="0"/>
          </a:p>
        </p:txBody>
      </p:sp>
      <p:sp>
        <p:nvSpPr>
          <p:cNvPr id="4" name="Foliennummernplatzhalter 3"/>
          <p:cNvSpPr>
            <a:spLocks noGrp="1"/>
          </p:cNvSpPr>
          <p:nvPr>
            <p:ph type="sldNum" sz="quarter" idx="5"/>
          </p:nvPr>
        </p:nvSpPr>
        <p:spPr/>
        <p:txBody>
          <a:bodyPr/>
          <a:lstStyle/>
          <a:p>
            <a:fld id="{46167BC3-E335-4665-8934-A2481CBD462D}" type="slidenum">
              <a:rPr lang="de-CH" smtClean="0"/>
              <a:pPr/>
              <a:t>1</a:t>
            </a:fld>
            <a:endParaRPr lang="de-CH"/>
          </a:p>
        </p:txBody>
      </p:sp>
    </p:spTree>
    <p:extLst>
      <p:ext uri="{BB962C8B-B14F-4D97-AF65-F5344CB8AC3E}">
        <p14:creationId xmlns:p14="http://schemas.microsoft.com/office/powerpoint/2010/main" val="4175319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dirty="0">
                <a:solidFill>
                  <a:schemeClr val="tx1"/>
                </a:solidFill>
                <a:effectLst/>
                <a:latin typeface="+mn-lt"/>
                <a:ea typeface="+mn-ea"/>
                <a:cs typeface="+mn-cs"/>
              </a:rPr>
              <a:t>AU CŒUR DE LA SUISSE</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Au croisement des cultures et au cœur de la Suisse, </a:t>
            </a:r>
            <a:r>
              <a:rPr lang="fr-CH" sz="1200" b="1" kern="1200" dirty="0">
                <a:solidFill>
                  <a:schemeClr val="tx1"/>
                </a:solidFill>
                <a:effectLst/>
                <a:latin typeface="+mn-lt"/>
                <a:ea typeface="+mn-ea"/>
                <a:cs typeface="+mn-cs"/>
              </a:rPr>
              <a:t>Fribourg est proche de tout</a:t>
            </a:r>
            <a:r>
              <a:rPr lang="fr-CH" sz="1200" kern="1200" dirty="0">
                <a:solidFill>
                  <a:schemeClr val="tx1"/>
                </a:solidFill>
                <a:effectLst/>
                <a:latin typeface="+mn-lt"/>
                <a:ea typeface="+mn-ea"/>
                <a:cs typeface="+mn-cs"/>
              </a:rPr>
              <a:t>. Un pied en Suisse romande et l’autre en Suisse allemande, vous avez l’opportunité de découvrir les richesses culturelles de ce qui fait la Suisse.</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Que vous soyez Bâlois, Zurichoise ou venez de l’étranger, les distances en train sont rapides. Vous êtes à 20 minutes de Berne ou à peine 45 minutes de Lausanne!</a:t>
            </a:r>
          </a:p>
        </p:txBody>
      </p:sp>
      <p:sp>
        <p:nvSpPr>
          <p:cNvPr id="4" name="Foliennummernplatzhalter 3"/>
          <p:cNvSpPr>
            <a:spLocks noGrp="1"/>
          </p:cNvSpPr>
          <p:nvPr>
            <p:ph type="sldNum" sz="quarter" idx="5"/>
          </p:nvPr>
        </p:nvSpPr>
        <p:spPr/>
        <p:txBody>
          <a:bodyPr/>
          <a:lstStyle/>
          <a:p>
            <a:fld id="{46167BC3-E335-4665-8934-A2481CBD462D}" type="slidenum">
              <a:rPr lang="de-CH" smtClean="0"/>
              <a:pPr/>
              <a:t>10</a:t>
            </a:fld>
            <a:endParaRPr lang="de-CH"/>
          </a:p>
        </p:txBody>
      </p:sp>
    </p:spTree>
    <p:extLst>
      <p:ext uri="{BB962C8B-B14F-4D97-AF65-F5344CB8AC3E}">
        <p14:creationId xmlns:p14="http://schemas.microsoft.com/office/powerpoint/2010/main" val="1494530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dirty="0">
                <a:solidFill>
                  <a:schemeClr val="tx1"/>
                </a:solidFill>
                <a:effectLst/>
                <a:latin typeface="+mn-lt"/>
                <a:ea typeface="+mn-ea"/>
                <a:cs typeface="+mn-cs"/>
              </a:rPr>
              <a:t>BILINGUE? BENVENUTI!</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Pour étudier à Fribourg, </a:t>
            </a:r>
            <a:r>
              <a:rPr lang="fr-CH" sz="1200" b="1" kern="1200" dirty="0">
                <a:solidFill>
                  <a:schemeClr val="tx1"/>
                </a:solidFill>
                <a:effectLst/>
                <a:latin typeface="+mn-lt"/>
                <a:ea typeface="+mn-ea"/>
                <a:cs typeface="+mn-cs"/>
              </a:rPr>
              <a:t>pas besoin d’être bilingue </a:t>
            </a:r>
            <a:r>
              <a:rPr lang="fr-CH" sz="1200" kern="1200" dirty="0">
                <a:solidFill>
                  <a:schemeClr val="tx1"/>
                </a:solidFill>
                <a:effectLst/>
                <a:latin typeface="+mn-lt"/>
                <a:ea typeface="+mn-ea"/>
                <a:cs typeface="+mn-cs"/>
              </a:rPr>
              <a:t>! La plupart des études sont dédoublées et vous pouvez suivre vos études soit en allemand, soit en français, soit en bilingue.</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Une tradition aussi pour les Tessinois qui ont un lien étroit avec Fribourg ; ils viennent ici pour avoir justement cette opportunité de choisir entre un cursus en allemand ou en français et d’être dans une culture … disons un peu plus latine! </a:t>
            </a:r>
          </a:p>
          <a:p>
            <a:endParaRPr lang="fr-CH" sz="1200" kern="1200" dirty="0">
              <a:solidFill>
                <a:schemeClr val="tx1"/>
              </a:solidFill>
              <a:effectLst/>
              <a:latin typeface="+mn-lt"/>
              <a:ea typeface="+mn-ea"/>
              <a:cs typeface="+mn-cs"/>
            </a:endParaRPr>
          </a:p>
          <a:p>
            <a:r>
              <a:rPr lang="fr-CH" sz="1200" i="0" kern="1200" dirty="0">
                <a:solidFill>
                  <a:schemeClr val="tx1"/>
                </a:solidFill>
                <a:effectLst/>
                <a:latin typeface="+mn-lt"/>
                <a:ea typeface="+mn-ea"/>
                <a:cs typeface="+mn-cs"/>
              </a:rPr>
              <a:t>8%*</a:t>
            </a:r>
            <a:r>
              <a:rPr lang="fr-CH" sz="1200" i="0" kern="1200" baseline="0" dirty="0">
                <a:solidFill>
                  <a:schemeClr val="tx1"/>
                </a:solidFill>
                <a:effectLst/>
                <a:latin typeface="+mn-lt"/>
                <a:ea typeface="+mn-ea"/>
                <a:cs typeface="+mn-cs"/>
              </a:rPr>
              <a:t> </a:t>
            </a:r>
            <a:r>
              <a:rPr lang="fr-CH" sz="1200" i="0" kern="1200" dirty="0">
                <a:solidFill>
                  <a:schemeClr val="tx1"/>
                </a:solidFill>
                <a:effectLst/>
                <a:latin typeface="+mn-lt"/>
                <a:ea typeface="+mn-ea"/>
                <a:cs typeface="+mn-cs"/>
              </a:rPr>
              <a:t>des étudiants sont tessinois, soit 843 tessinoises et tessinois qui participent à la vie socio-culturelle de la ville. Il est donc fort possible que vous entendiez de l’italien dans les cours, les couloirs, en ville et sûrement même tard dans les bistrots…</a:t>
            </a:r>
          </a:p>
          <a:p>
            <a:endParaRPr lang="fr-CH" sz="1200" i="0" kern="1200" dirty="0">
              <a:solidFill>
                <a:schemeClr val="tx1"/>
              </a:solidFill>
              <a:effectLst/>
              <a:latin typeface="+mn-lt"/>
              <a:ea typeface="+mn-ea"/>
              <a:cs typeface="+mn-cs"/>
            </a:endParaRPr>
          </a:p>
          <a:p>
            <a:r>
              <a:rPr lang="fr-CH" sz="1200" i="0" kern="1200" dirty="0">
                <a:solidFill>
                  <a:schemeClr val="tx1"/>
                </a:solidFill>
                <a:effectLst/>
                <a:latin typeface="+mn-lt"/>
                <a:ea typeface="+mn-ea"/>
                <a:cs typeface="+mn-cs"/>
              </a:rPr>
              <a:t>*Sur toute la population de l’Université de Fribourg</a:t>
            </a:r>
            <a:endParaRPr lang="fr-CH" sz="1200" i="0" kern="1200" dirty="0">
              <a:solidFill>
                <a:srgbClr val="FF0000"/>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46167BC3-E335-4665-8934-A2481CBD462D}" type="slidenum">
              <a:rPr lang="de-CH" smtClean="0"/>
              <a:pPr/>
              <a:t>11</a:t>
            </a:fld>
            <a:endParaRPr lang="de-CH"/>
          </a:p>
        </p:txBody>
      </p:sp>
    </p:spTree>
    <p:extLst>
      <p:ext uri="{BB962C8B-B14F-4D97-AF65-F5344CB8AC3E}">
        <p14:creationId xmlns:p14="http://schemas.microsoft.com/office/powerpoint/2010/main" val="4275520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cap="all" dirty="0">
                <a:solidFill>
                  <a:schemeClr val="tx1"/>
                </a:solidFill>
                <a:effectLst/>
                <a:latin typeface="+mn-lt"/>
                <a:ea typeface="+mn-ea"/>
                <a:cs typeface="+mn-cs"/>
              </a:rPr>
              <a:t>L’Europe en miniature</a:t>
            </a:r>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C‘est ce brassage de population et de cultures qui est intéressant à Fribourg, comme une Europe en miniature. Ce n’est pas par hasard que notre adresse officielle est « Avenue de l’</a:t>
            </a:r>
            <a:r>
              <a:rPr lang="fr-CH" sz="1200" b="1" kern="1200" dirty="0">
                <a:solidFill>
                  <a:schemeClr val="tx1"/>
                </a:solidFill>
                <a:effectLst/>
                <a:latin typeface="+mn-lt"/>
                <a:ea typeface="+mn-ea"/>
                <a:cs typeface="+mn-cs"/>
              </a:rPr>
              <a:t>Europe</a:t>
            </a:r>
            <a:r>
              <a:rPr lang="fr-CH" sz="1200" kern="1200" dirty="0">
                <a:solidFill>
                  <a:schemeClr val="tx1"/>
                </a:solidFill>
                <a:effectLst/>
                <a:latin typeface="+mn-lt"/>
                <a:ea typeface="+mn-ea"/>
                <a:cs typeface="+mn-cs"/>
              </a:rPr>
              <a:t> 20 ».</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Près de </a:t>
            </a:r>
            <a:r>
              <a:rPr lang="en-GB" sz="1200" dirty="0">
                <a:effectLst/>
                <a:latin typeface="Calibri" panose="020F0502020204030204" pitchFamily="34" charset="0"/>
                <a:ea typeface="Calibri" panose="020F0502020204030204" pitchFamily="34" charset="0"/>
                <a:cs typeface="Times New Roman" panose="02020603050405020304" pitchFamily="18" charset="0"/>
              </a:rPr>
              <a:t>6</a:t>
            </a:r>
            <a:r>
              <a:rPr lang="fr-CH" sz="1200" kern="1200" dirty="0">
                <a:solidFill>
                  <a:schemeClr val="tx1"/>
                </a:solidFill>
                <a:effectLst/>
                <a:latin typeface="+mn-lt"/>
                <a:ea typeface="+mn-ea"/>
                <a:cs typeface="+mn-cs"/>
              </a:rPr>
              <a:t>’</a:t>
            </a:r>
            <a:r>
              <a:rPr lang="en-GB" sz="1200" dirty="0">
                <a:effectLst/>
                <a:latin typeface="Calibri" panose="020F0502020204030204" pitchFamily="34" charset="0"/>
                <a:ea typeface="Calibri" panose="020F0502020204030204" pitchFamily="34" charset="0"/>
                <a:cs typeface="Times New Roman" panose="02020603050405020304" pitchFamily="18" charset="0"/>
              </a:rPr>
              <a:t>000</a:t>
            </a:r>
            <a:r>
              <a:rPr lang="fr-CH" sz="1200" kern="1200" dirty="0">
                <a:solidFill>
                  <a:schemeClr val="tx1"/>
                </a:solidFill>
                <a:effectLst/>
                <a:latin typeface="+mn-lt"/>
                <a:ea typeface="+mn-ea"/>
                <a:cs typeface="+mn-cs"/>
              </a:rPr>
              <a:t> étudiants proviennent des 4 coins de la Suisse (sans les Fribourgeois).</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Nos professeurs et chercheurs proviennent de plus de 54 pays et de nombreuses coopérations se développent au sein et hors zone UE. Côté multiculturel vous êtes servis !</a:t>
            </a:r>
          </a:p>
          <a:p>
            <a:endParaRPr lang="fr-CH" sz="1200" b="1" kern="1200" dirty="0">
              <a:solidFill>
                <a:schemeClr val="tx1"/>
              </a:solidFill>
              <a:effectLst/>
              <a:latin typeface="+mn-lt"/>
              <a:ea typeface="+mn-ea"/>
              <a:cs typeface="+mn-cs"/>
            </a:endParaRPr>
          </a:p>
          <a:p>
            <a:r>
              <a:rPr lang="fr-CH" sz="1200" b="1" kern="1200" dirty="0">
                <a:solidFill>
                  <a:schemeClr val="tx1"/>
                </a:solidFill>
                <a:effectLst/>
                <a:latin typeface="+mn-lt"/>
                <a:ea typeface="+mn-ea"/>
                <a:cs typeface="+mn-cs"/>
              </a:rPr>
              <a:t>&gt; VIDEO</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L’internationalité de l’Université de Fribourg a d’ailleurs une longue tradition. Doté d’un arrière-pays relativement petit et rural, elle a toujours eu besoin des gens d’au-delà ces frontières cantonales et nationales pour exister.</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Lors de sa création, l’Université a attiré beaucoup de personnes de l’Est (Pologne, Russie), ainsi que d’Amérique.</a:t>
            </a:r>
          </a:p>
        </p:txBody>
      </p:sp>
      <p:sp>
        <p:nvSpPr>
          <p:cNvPr id="4" name="Foliennummernplatzhalter 3"/>
          <p:cNvSpPr>
            <a:spLocks noGrp="1"/>
          </p:cNvSpPr>
          <p:nvPr>
            <p:ph type="sldNum" sz="quarter" idx="5"/>
          </p:nvPr>
        </p:nvSpPr>
        <p:spPr/>
        <p:txBody>
          <a:bodyPr/>
          <a:lstStyle/>
          <a:p>
            <a:fld id="{46167BC3-E335-4665-8934-A2481CBD462D}" type="slidenum">
              <a:rPr lang="de-CH" smtClean="0"/>
              <a:pPr/>
              <a:t>12</a:t>
            </a:fld>
            <a:endParaRPr lang="de-CH"/>
          </a:p>
        </p:txBody>
      </p:sp>
    </p:spTree>
    <p:extLst>
      <p:ext uri="{BB962C8B-B14F-4D97-AF65-F5344CB8AC3E}">
        <p14:creationId xmlns:p14="http://schemas.microsoft.com/office/powerpoint/2010/main" val="294641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dirty="0">
                <a:solidFill>
                  <a:schemeClr val="tx1"/>
                </a:solidFill>
                <a:effectLst/>
                <a:latin typeface="+mn-lt"/>
                <a:ea typeface="+mn-ea"/>
                <a:cs typeface="+mn-cs"/>
              </a:rPr>
              <a:t>BILINGUISME UNIQUE</a:t>
            </a:r>
          </a:p>
          <a:p>
            <a:endParaRPr lang="fr-CH" sz="1200" b="1" kern="1200" dirty="0">
              <a:solidFill>
                <a:schemeClr val="tx1"/>
              </a:solidFill>
              <a:effectLst/>
              <a:latin typeface="+mn-lt"/>
              <a:ea typeface="+mn-ea"/>
              <a:cs typeface="+mn-cs"/>
            </a:endParaRPr>
          </a:p>
          <a:p>
            <a:r>
              <a:rPr lang="fr-CH" sz="1200" b="1" kern="1200" dirty="0">
                <a:solidFill>
                  <a:schemeClr val="tx1"/>
                </a:solidFill>
                <a:effectLst/>
                <a:latin typeface="+mn-lt"/>
                <a:ea typeface="+mn-ea"/>
                <a:cs typeface="+mn-cs"/>
              </a:rPr>
              <a:t>&gt; VIDEO</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Située dans un canton bilingue francophone et germanophone, l’Université de Fribourg est la seule université en Suisse et en Europe à offrir un éventail complet de formations dans chacune des deux langues.</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Plus d‘un tiers des étudiants et doctorants suivent leur cours en français.</a:t>
            </a:r>
          </a:p>
          <a:p>
            <a:r>
              <a:rPr lang="fr-CH" sz="1200" i="0" kern="1200" dirty="0">
                <a:solidFill>
                  <a:schemeClr val="tx1"/>
                </a:solidFill>
                <a:effectLst/>
                <a:latin typeface="+mn-lt"/>
                <a:ea typeface="+mn-ea"/>
                <a:cs typeface="+mn-cs"/>
              </a:rPr>
              <a:t>Un tiers des étudiants suivent un cursus bilingue.</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Historiquement les germanophones étaient toujours plus nombreux. Cette tendance s’est inversée en 2014 et attirer assez de germanophones pour maintenir ce bilinguisme est un des enjeux majeurs de la génération actuelle. </a:t>
            </a:r>
          </a:p>
        </p:txBody>
      </p:sp>
      <p:sp>
        <p:nvSpPr>
          <p:cNvPr id="4" name="Foliennummernplatzhalter 3"/>
          <p:cNvSpPr>
            <a:spLocks noGrp="1"/>
          </p:cNvSpPr>
          <p:nvPr>
            <p:ph type="sldNum" sz="quarter" idx="5"/>
          </p:nvPr>
        </p:nvSpPr>
        <p:spPr/>
        <p:txBody>
          <a:bodyPr/>
          <a:lstStyle/>
          <a:p>
            <a:fld id="{46167BC3-E335-4665-8934-A2481CBD462D}" type="slidenum">
              <a:rPr lang="de-CH" smtClean="0"/>
              <a:pPr/>
              <a:t>13</a:t>
            </a:fld>
            <a:endParaRPr lang="de-CH"/>
          </a:p>
        </p:txBody>
      </p:sp>
    </p:spTree>
    <p:extLst>
      <p:ext uri="{BB962C8B-B14F-4D97-AF65-F5344CB8AC3E}">
        <p14:creationId xmlns:p14="http://schemas.microsoft.com/office/powerpoint/2010/main" val="423611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fr-CH" sz="1200" b="1" kern="1200" cap="all" dirty="0">
                <a:solidFill>
                  <a:schemeClr val="tx1"/>
                </a:solidFill>
                <a:effectLst/>
                <a:latin typeface="+mn-lt"/>
                <a:ea typeface="+mn-ea"/>
                <a:cs typeface="+mn-cs"/>
              </a:rPr>
              <a:t>Dépasser les frontières</a:t>
            </a:r>
            <a:endParaRPr lang="fr-CH" sz="1200" kern="1200" dirty="0">
              <a:solidFill>
                <a:schemeClr val="tx1"/>
              </a:solidFill>
              <a:effectLst/>
              <a:latin typeface="+mn-lt"/>
              <a:ea typeface="+mn-ea"/>
              <a:cs typeface="+mn-cs"/>
            </a:endParaRPr>
          </a:p>
          <a:p>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Etudier à Fribourg ne signifie pas rester pendant 3 à 6 ans en Suisse. Nous encourageons nos étudiants, jeunes chercheurs et professeurs à dépasser les frontières pour s’enrichir, découvrir d’autres cultures et modes de vie et d’élargir leur horizon par un séjour à l’étranger. </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Le </a:t>
            </a:r>
            <a:r>
              <a:rPr lang="fr-CH" sz="1200" kern="1200" dirty="0" err="1">
                <a:solidFill>
                  <a:schemeClr val="tx1"/>
                </a:solidFill>
                <a:effectLst/>
                <a:latin typeface="+mn-lt"/>
                <a:ea typeface="+mn-ea"/>
                <a:cs typeface="+mn-cs"/>
              </a:rPr>
              <a:t>Swiss</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European</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Mobility</a:t>
            </a:r>
            <a:r>
              <a:rPr lang="fr-CH" sz="1200" kern="1200" dirty="0">
                <a:solidFill>
                  <a:schemeClr val="tx1"/>
                </a:solidFill>
                <a:effectLst/>
                <a:latin typeface="+mn-lt"/>
                <a:ea typeface="+mn-ea"/>
                <a:cs typeface="+mn-cs"/>
              </a:rPr>
              <a:t> Programme (SEMP) soutient par exemple nos étudiants dans cette démarche avec à la clé une bourse. </a:t>
            </a:r>
            <a:r>
              <a:rPr lang="fr-CH" sz="1200" kern="1200" dirty="0" err="1">
                <a:solidFill>
                  <a:schemeClr val="tx1"/>
                </a:solidFill>
                <a:effectLst/>
                <a:latin typeface="+mn-lt"/>
                <a:ea typeface="+mn-ea"/>
                <a:cs typeface="+mn-cs"/>
              </a:rPr>
              <a:t>Etre</a:t>
            </a:r>
            <a:r>
              <a:rPr lang="fr-CH" sz="1200" kern="1200" dirty="0">
                <a:solidFill>
                  <a:schemeClr val="tx1"/>
                </a:solidFill>
                <a:effectLst/>
                <a:latin typeface="+mn-lt"/>
                <a:ea typeface="+mn-ea"/>
                <a:cs typeface="+mn-cs"/>
              </a:rPr>
              <a:t> en immersion dans un pays pour y apprendre la langue et la culture est une opportunité à ne pas manquer! Près de 280 universités européennes leur tendent les bras.</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Parmi les destinations favorites sont :</a:t>
            </a:r>
          </a:p>
          <a:p>
            <a:pPr marL="171450" lvl="0" indent="-171450">
              <a:buFont typeface="Arial" panose="020B0604020202020204" pitchFamily="34" charset="0"/>
              <a:buChar char="•"/>
            </a:pPr>
            <a:r>
              <a:rPr lang="fr-CH" sz="1200" kern="1200" dirty="0">
                <a:solidFill>
                  <a:schemeClr val="tx1"/>
                </a:solidFill>
                <a:effectLst/>
                <a:latin typeface="+mn-lt"/>
                <a:ea typeface="+mn-ea"/>
                <a:cs typeface="+mn-cs"/>
              </a:rPr>
              <a:t>Bologne (Italie)</a:t>
            </a:r>
          </a:p>
          <a:p>
            <a:pPr marL="171450" lvl="0" indent="-171450">
              <a:buFont typeface="Arial" panose="020B0604020202020204" pitchFamily="34" charset="0"/>
              <a:buChar char="•"/>
            </a:pPr>
            <a:r>
              <a:rPr lang="fr-CH" sz="1200" kern="1200" dirty="0">
                <a:solidFill>
                  <a:schemeClr val="tx1"/>
                </a:solidFill>
                <a:effectLst/>
                <a:latin typeface="+mn-lt"/>
                <a:ea typeface="+mn-ea"/>
                <a:cs typeface="+mn-cs"/>
              </a:rPr>
              <a:t>Paris (France)</a:t>
            </a:r>
          </a:p>
          <a:p>
            <a:pPr marL="171450" lvl="0" indent="-171450">
              <a:buFont typeface="Arial" panose="020B0604020202020204" pitchFamily="34" charset="0"/>
              <a:buChar char="•"/>
            </a:pPr>
            <a:r>
              <a:rPr lang="fr-CH" sz="1200" kern="1200" dirty="0">
                <a:solidFill>
                  <a:schemeClr val="tx1"/>
                </a:solidFill>
                <a:effectLst/>
                <a:latin typeface="+mn-lt"/>
                <a:ea typeface="+mn-ea"/>
                <a:cs typeface="+mn-cs"/>
              </a:rPr>
              <a:t>Heidelberg (Allemagne) : double diplôme en droit, soit </a:t>
            </a:r>
            <a:r>
              <a:rPr lang="fr-CH" sz="1200" kern="1200" dirty="0" err="1">
                <a:solidFill>
                  <a:schemeClr val="tx1"/>
                </a:solidFill>
                <a:effectLst/>
                <a:latin typeface="+mn-lt"/>
                <a:ea typeface="+mn-ea"/>
                <a:cs typeface="+mn-cs"/>
              </a:rPr>
              <a:t>Legum</a:t>
            </a:r>
            <a:r>
              <a:rPr lang="fr-CH" sz="1200" kern="1200" dirty="0">
                <a:solidFill>
                  <a:schemeClr val="tx1"/>
                </a:solidFill>
                <a:effectLst/>
                <a:latin typeface="+mn-lt"/>
                <a:ea typeface="+mn-ea"/>
                <a:cs typeface="+mn-cs"/>
              </a:rPr>
              <a:t> Magister (LL.M.) en droit allemand et droit européen de Heidelberg ET le Master of Law de l’Université de Fribourg.</a:t>
            </a: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(https://www3.unifr.ch/</a:t>
            </a:r>
            <a:r>
              <a:rPr lang="fr-CH" sz="1200" kern="1200" dirty="0" err="1">
                <a:solidFill>
                  <a:schemeClr val="tx1"/>
                </a:solidFill>
                <a:effectLst/>
                <a:latin typeface="+mn-lt"/>
                <a:ea typeface="+mn-ea"/>
                <a:cs typeface="+mn-cs"/>
              </a:rPr>
              <a:t>ius</a:t>
            </a:r>
            <a:r>
              <a:rPr lang="fr-CH" sz="1200" kern="1200" dirty="0">
                <a:solidFill>
                  <a:schemeClr val="tx1"/>
                </a:solidFill>
                <a:effectLst/>
                <a:latin typeface="+mn-lt"/>
                <a:ea typeface="+mn-ea"/>
                <a:cs typeface="+mn-cs"/>
              </a:rPr>
              <a:t>/</a:t>
            </a:r>
            <a:r>
              <a:rPr lang="fr-CH" sz="1200" kern="1200" dirty="0" err="1">
                <a:solidFill>
                  <a:schemeClr val="tx1"/>
                </a:solidFill>
                <a:effectLst/>
                <a:latin typeface="+mn-lt"/>
                <a:ea typeface="+mn-ea"/>
                <a:cs typeface="+mn-cs"/>
              </a:rPr>
              <a:t>fr</a:t>
            </a:r>
            <a:r>
              <a:rPr lang="fr-CH" sz="1200" kern="1200" dirty="0">
                <a:solidFill>
                  <a:schemeClr val="tx1"/>
                </a:solidFill>
                <a:effectLst/>
                <a:latin typeface="+mn-lt"/>
                <a:ea typeface="+mn-ea"/>
                <a:cs typeface="+mn-cs"/>
              </a:rPr>
              <a:t>/</a:t>
            </a:r>
            <a:r>
              <a:rPr lang="fr-CH" sz="1200" kern="1200" dirty="0" err="1">
                <a:solidFill>
                  <a:schemeClr val="tx1"/>
                </a:solidFill>
                <a:effectLst/>
                <a:latin typeface="+mn-lt"/>
                <a:ea typeface="+mn-ea"/>
                <a:cs typeface="+mn-cs"/>
              </a:rPr>
              <a:t>etudes</a:t>
            </a:r>
            <a:r>
              <a:rPr lang="fr-CH" sz="1200" kern="1200" dirty="0">
                <a:solidFill>
                  <a:schemeClr val="tx1"/>
                </a:solidFill>
                <a:effectLst/>
                <a:latin typeface="+mn-lt"/>
                <a:ea typeface="+mn-ea"/>
                <a:cs typeface="+mn-cs"/>
              </a:rPr>
              <a:t>/</a:t>
            </a:r>
            <a:r>
              <a:rPr lang="fr-CH" sz="1200" kern="1200" dirty="0" err="1">
                <a:solidFill>
                  <a:schemeClr val="tx1"/>
                </a:solidFill>
                <a:effectLst/>
                <a:latin typeface="+mn-lt"/>
                <a:ea typeface="+mn-ea"/>
                <a:cs typeface="+mn-cs"/>
              </a:rPr>
              <a:t>mobilite</a:t>
            </a:r>
            <a:r>
              <a:rPr lang="fr-CH" sz="1200" kern="1200" dirty="0">
                <a:solidFill>
                  <a:schemeClr val="tx1"/>
                </a:solidFill>
                <a:effectLst/>
                <a:latin typeface="+mn-lt"/>
                <a:ea typeface="+mn-ea"/>
                <a:cs typeface="+mn-cs"/>
              </a:rPr>
              <a:t>/</a:t>
            </a:r>
            <a:r>
              <a:rPr lang="fr-CH" sz="1200" kern="1200" dirty="0" err="1">
                <a:solidFill>
                  <a:schemeClr val="tx1"/>
                </a:solidFill>
                <a:effectLst/>
                <a:latin typeface="+mn-lt"/>
                <a:ea typeface="+mn-ea"/>
                <a:cs typeface="+mn-cs"/>
              </a:rPr>
              <a:t>mobout</a:t>
            </a:r>
            <a:r>
              <a:rPr lang="fr-CH" sz="1200" kern="1200" dirty="0">
                <a:solidFill>
                  <a:schemeClr val="tx1"/>
                </a:solidFill>
                <a:effectLst/>
                <a:latin typeface="+mn-lt"/>
                <a:ea typeface="+mn-ea"/>
                <a:cs typeface="+mn-cs"/>
              </a:rPr>
              <a:t>/</a:t>
            </a:r>
            <a:r>
              <a:rPr lang="fr-CH" sz="1200" kern="1200" dirty="0" err="1">
                <a:solidFill>
                  <a:schemeClr val="tx1"/>
                </a:solidFill>
                <a:effectLst/>
                <a:latin typeface="+mn-lt"/>
                <a:ea typeface="+mn-ea"/>
                <a:cs typeface="+mn-cs"/>
              </a:rPr>
              <a:t>doublediplcoord</a:t>
            </a:r>
            <a:r>
              <a:rPr lang="fr-CH" sz="1200" kern="1200" dirty="0">
                <a:solidFill>
                  <a:schemeClr val="tx1"/>
                </a:solidFill>
                <a:effectLst/>
                <a:latin typeface="+mn-lt"/>
                <a:ea typeface="+mn-ea"/>
                <a:cs typeface="+mn-cs"/>
              </a:rPr>
              <a:t>/</a:t>
            </a:r>
            <a:r>
              <a:rPr lang="fr-CH" sz="1200" kern="1200" dirty="0" err="1">
                <a:solidFill>
                  <a:schemeClr val="tx1"/>
                </a:solidFill>
                <a:effectLst/>
                <a:latin typeface="+mn-lt"/>
                <a:ea typeface="+mn-ea"/>
                <a:cs typeface="+mn-cs"/>
              </a:rPr>
              <a:t>heidelberg.html</a:t>
            </a:r>
            <a:r>
              <a:rPr lang="fr-CH"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fr-CH" sz="1200" kern="1200" dirty="0">
                <a:solidFill>
                  <a:schemeClr val="tx1"/>
                </a:solidFill>
                <a:effectLst/>
                <a:latin typeface="+mn-lt"/>
                <a:ea typeface="+mn-ea"/>
                <a:cs typeface="+mn-cs"/>
              </a:rPr>
              <a:t>Madrid (Espagne) et Strasbourg (France)</a:t>
            </a:r>
          </a:p>
          <a:p>
            <a:pPr marL="171450" lvl="0" indent="-171450">
              <a:buFont typeface="Arial" panose="020B0604020202020204" pitchFamily="34" charset="0"/>
              <a:buChar char="•"/>
            </a:pPr>
            <a:r>
              <a:rPr lang="fr-CH" sz="1200" kern="1200" dirty="0">
                <a:solidFill>
                  <a:schemeClr val="tx1"/>
                </a:solidFill>
                <a:effectLst/>
                <a:latin typeface="+mn-lt"/>
                <a:ea typeface="+mn-ea"/>
                <a:cs typeface="+mn-cs"/>
              </a:rPr>
              <a:t>Cracovie, </a:t>
            </a:r>
            <a:r>
              <a:rPr lang="fr-CH" sz="1200" kern="1200" dirty="0" err="1">
                <a:solidFill>
                  <a:schemeClr val="tx1"/>
                </a:solidFill>
                <a:effectLst/>
                <a:latin typeface="+mn-lt"/>
                <a:ea typeface="+mn-ea"/>
                <a:cs typeface="+mn-cs"/>
              </a:rPr>
              <a:t>University</a:t>
            </a:r>
            <a:r>
              <a:rPr lang="fr-CH" sz="1200" kern="1200" dirty="0">
                <a:solidFill>
                  <a:schemeClr val="tx1"/>
                </a:solidFill>
                <a:effectLst/>
                <a:latin typeface="+mn-lt"/>
                <a:ea typeface="+mn-ea"/>
                <a:cs typeface="+mn-cs"/>
              </a:rPr>
              <a:t> of </a:t>
            </a:r>
            <a:r>
              <a:rPr lang="fr-CH" sz="1200" kern="1200" dirty="0" err="1">
                <a:solidFill>
                  <a:schemeClr val="tx1"/>
                </a:solidFill>
                <a:effectLst/>
                <a:latin typeface="+mn-lt"/>
                <a:ea typeface="+mn-ea"/>
                <a:cs typeface="+mn-cs"/>
              </a:rPr>
              <a:t>economics</a:t>
            </a:r>
            <a:r>
              <a:rPr lang="fr-CH" sz="1200" kern="1200" dirty="0">
                <a:solidFill>
                  <a:schemeClr val="tx1"/>
                </a:solidFill>
                <a:effectLst/>
                <a:latin typeface="+mn-lt"/>
                <a:ea typeface="+mn-ea"/>
                <a:cs typeface="+mn-cs"/>
              </a:rPr>
              <a:t> (Pologne)</a:t>
            </a:r>
          </a:p>
          <a:p>
            <a:pPr marL="171450" lvl="0" indent="-171450">
              <a:buFont typeface="Arial" panose="020B0604020202020204" pitchFamily="34" charset="0"/>
              <a:buChar char="•"/>
            </a:pPr>
            <a:r>
              <a:rPr lang="fr-CH" sz="1200" kern="1200" dirty="0">
                <a:solidFill>
                  <a:schemeClr val="tx1"/>
                </a:solidFill>
                <a:effectLst/>
                <a:latin typeface="+mn-lt"/>
                <a:ea typeface="+mn-ea"/>
                <a:cs typeface="+mn-cs"/>
              </a:rPr>
              <a:t>Collaboration entre Rennes (France), Tampere (Finlande), Piémont (Italie) : double diplôme en « Public </a:t>
            </a:r>
            <a:r>
              <a:rPr lang="fr-CH" sz="1200" kern="1200" dirty="0" err="1">
                <a:solidFill>
                  <a:schemeClr val="tx1"/>
                </a:solidFill>
                <a:effectLst/>
                <a:latin typeface="+mn-lt"/>
                <a:ea typeface="+mn-ea"/>
                <a:cs typeface="+mn-cs"/>
              </a:rPr>
              <a:t>Economics</a:t>
            </a:r>
            <a:r>
              <a:rPr lang="fr-CH" sz="1200" kern="1200" dirty="0">
                <a:solidFill>
                  <a:schemeClr val="tx1"/>
                </a:solidFill>
                <a:effectLst/>
                <a:latin typeface="+mn-lt"/>
                <a:ea typeface="+mn-ea"/>
                <a:cs typeface="+mn-cs"/>
              </a:rPr>
              <a:t> and Public Finance » (</a:t>
            </a:r>
            <a:r>
              <a:rPr lang="fr-CH" sz="1200" u="sng" kern="1200" dirty="0">
                <a:solidFill>
                  <a:schemeClr val="tx1"/>
                </a:solidFill>
                <a:effectLst/>
                <a:latin typeface="+mn-lt"/>
                <a:ea typeface="+mn-ea"/>
                <a:cs typeface="+mn-cs"/>
                <a:hlinkClick r:id="rId3"/>
              </a:rPr>
              <a:t>http://fr.calameo.com/read/0036591159dd5f1a17846</a:t>
            </a:r>
            <a:r>
              <a:rPr lang="fr-CH"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46167BC3-E335-4665-8934-A2481CBD462D}" type="slidenum">
              <a:rPr lang="de-CH" smtClean="0"/>
              <a:pPr/>
              <a:t>14</a:t>
            </a:fld>
            <a:endParaRPr lang="de-CH"/>
          </a:p>
        </p:txBody>
      </p:sp>
    </p:spTree>
    <p:extLst>
      <p:ext uri="{BB962C8B-B14F-4D97-AF65-F5344CB8AC3E}">
        <p14:creationId xmlns:p14="http://schemas.microsoft.com/office/powerpoint/2010/main" val="2800816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fr-CH" sz="1200" b="1" kern="1200" dirty="0">
                <a:solidFill>
                  <a:schemeClr val="tx1"/>
                </a:solidFill>
                <a:effectLst/>
                <a:latin typeface="+mn-lt"/>
                <a:ea typeface="+mn-ea"/>
                <a:cs typeface="+mn-cs"/>
              </a:rPr>
              <a:t>S’OUVRIR AU MONDE</a:t>
            </a:r>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Au-delà de l’Europe, nous avons des collaborations avec plus de 40 universités dans le monde.</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Près de </a:t>
            </a:r>
            <a:r>
              <a:rPr lang="fr-CH" sz="1200" b="1" kern="1200" dirty="0">
                <a:solidFill>
                  <a:schemeClr val="tx1"/>
                </a:solidFill>
                <a:effectLst/>
                <a:latin typeface="+mn-lt"/>
                <a:ea typeface="+mn-ea"/>
                <a:cs typeface="+mn-cs"/>
              </a:rPr>
              <a:t>17%</a:t>
            </a:r>
            <a:r>
              <a:rPr lang="fr-CH" sz="1200" kern="1200" dirty="0">
                <a:solidFill>
                  <a:schemeClr val="tx1"/>
                </a:solidFill>
                <a:effectLst/>
                <a:latin typeface="+mn-lt"/>
                <a:ea typeface="+mn-ea"/>
                <a:cs typeface="+mn-cs"/>
              </a:rPr>
              <a:t> de nos étudiants proviennent de l’étranger.</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Quelques exemples :</a:t>
            </a:r>
          </a:p>
          <a:p>
            <a:r>
              <a:rPr lang="fr-CH" sz="1200" kern="1200" dirty="0">
                <a:solidFill>
                  <a:schemeClr val="tx1"/>
                </a:solidFill>
                <a:effectLst/>
                <a:latin typeface="+mn-lt"/>
                <a:ea typeface="+mn-ea"/>
                <a:cs typeface="+mn-cs"/>
              </a:rPr>
              <a:t> </a:t>
            </a:r>
          </a:p>
          <a:p>
            <a:pPr marL="228600" lvl="0" indent="-228600">
              <a:buAutoNum type="arabicPeriod"/>
            </a:pPr>
            <a:r>
              <a:rPr lang="fr-CH" sz="1200" b="1" kern="1200" dirty="0">
                <a:solidFill>
                  <a:schemeClr val="tx1"/>
                </a:solidFill>
                <a:effectLst/>
                <a:latin typeface="+mn-lt"/>
                <a:ea typeface="+mn-ea"/>
                <a:cs typeface="+mn-cs"/>
              </a:rPr>
              <a:t>Chine :</a:t>
            </a:r>
            <a:r>
              <a:rPr lang="fr-CH" sz="1200" kern="1200" dirty="0">
                <a:solidFill>
                  <a:schemeClr val="tx1"/>
                </a:solidFill>
                <a:effectLst/>
                <a:latin typeface="+mn-lt"/>
                <a:ea typeface="+mn-ea"/>
                <a:cs typeface="+mn-cs"/>
              </a:rPr>
              <a:t> coopération </a:t>
            </a:r>
            <a:r>
              <a:rPr lang="fr-CH" sz="1200" u="none" kern="1200" dirty="0" err="1">
                <a:solidFill>
                  <a:schemeClr val="tx1"/>
                </a:solidFill>
                <a:effectLst/>
                <a:latin typeface="+mn-lt"/>
                <a:ea typeface="+mn-ea"/>
                <a:cs typeface="+mn-cs"/>
              </a:rPr>
              <a:t>interfacultaire</a:t>
            </a:r>
            <a:r>
              <a:rPr lang="fr-CH" sz="1200" u="none" kern="1200" dirty="0">
                <a:solidFill>
                  <a:schemeClr val="tx1"/>
                </a:solidFill>
                <a:effectLst/>
                <a:latin typeface="+mn-lt"/>
                <a:ea typeface="+mn-ea"/>
                <a:cs typeface="+mn-cs"/>
              </a:rPr>
              <a:t> avec</a:t>
            </a:r>
            <a:r>
              <a:rPr lang="fr-CH" sz="1200" kern="1200" dirty="0">
                <a:solidFill>
                  <a:schemeClr val="tx1"/>
                </a:solidFill>
                <a:effectLst/>
                <a:latin typeface="+mn-lt"/>
                <a:ea typeface="+mn-ea"/>
                <a:cs typeface="+mn-cs"/>
              </a:rPr>
              <a:t> l’Université de Zhejiang qui offre l’inscription et une bourse. (pour tous les étudiants, indépendamment de leur faculté).</a:t>
            </a:r>
          </a:p>
          <a:p>
            <a:pPr marL="228600" lvl="0" indent="-228600">
              <a:buAutoNum type="arabicPeriod"/>
            </a:pPr>
            <a:endParaRPr lang="fr-CH" sz="1200" b="1" kern="1200" dirty="0">
              <a:solidFill>
                <a:schemeClr val="tx1"/>
              </a:solidFill>
              <a:effectLst/>
              <a:latin typeface="+mn-lt"/>
              <a:ea typeface="+mn-ea"/>
              <a:cs typeface="+mn-cs"/>
            </a:endParaRPr>
          </a:p>
          <a:p>
            <a:pPr marL="228600" lvl="0" indent="-228600">
              <a:buAutoNum type="arabicPeriod"/>
            </a:pPr>
            <a:r>
              <a:rPr lang="fr-CH" sz="1200" b="1" kern="1200" dirty="0">
                <a:solidFill>
                  <a:schemeClr val="tx1"/>
                </a:solidFill>
                <a:effectLst/>
                <a:latin typeface="+mn-lt"/>
                <a:ea typeface="+mn-ea"/>
                <a:cs typeface="+mn-cs"/>
              </a:rPr>
              <a:t>Australie :</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University</a:t>
            </a:r>
            <a:r>
              <a:rPr lang="fr-CH" sz="1200" kern="1200" dirty="0">
                <a:solidFill>
                  <a:schemeClr val="tx1"/>
                </a:solidFill>
                <a:effectLst/>
                <a:latin typeface="+mn-lt"/>
                <a:ea typeface="+mn-ea"/>
                <a:cs typeface="+mn-cs"/>
              </a:rPr>
              <a:t> of </a:t>
            </a:r>
            <a:r>
              <a:rPr lang="fr-CH" sz="1200" kern="1200" dirty="0" err="1">
                <a:solidFill>
                  <a:schemeClr val="tx1"/>
                </a:solidFill>
                <a:effectLst/>
                <a:latin typeface="+mn-lt"/>
                <a:ea typeface="+mn-ea"/>
                <a:cs typeface="+mn-cs"/>
              </a:rPr>
              <a:t>Technology</a:t>
            </a:r>
            <a:r>
              <a:rPr lang="fr-CH" sz="1200" kern="1200" dirty="0">
                <a:solidFill>
                  <a:schemeClr val="tx1"/>
                </a:solidFill>
                <a:effectLst/>
                <a:latin typeface="+mn-lt"/>
                <a:ea typeface="+mn-ea"/>
                <a:cs typeface="+mn-cs"/>
              </a:rPr>
              <a:t> de </a:t>
            </a:r>
            <a:r>
              <a:rPr lang="fr-CH" sz="1200" kern="1200" dirty="0" err="1">
                <a:solidFill>
                  <a:schemeClr val="tx1"/>
                </a:solidFill>
                <a:effectLst/>
                <a:latin typeface="+mn-lt"/>
                <a:ea typeface="+mn-ea"/>
                <a:cs typeface="+mn-cs"/>
              </a:rPr>
              <a:t>Syndey</a:t>
            </a:r>
            <a:r>
              <a:rPr lang="fr-CH" sz="1200" kern="1200" dirty="0">
                <a:solidFill>
                  <a:schemeClr val="tx1"/>
                </a:solidFill>
                <a:effectLst/>
                <a:latin typeface="+mn-lt"/>
                <a:ea typeface="+mn-ea"/>
                <a:cs typeface="+mn-cs"/>
              </a:rPr>
              <a:t>. Echange régulier IN et OUT, majoritairement avec la Faculté des lettres et des sciences humaines.</a:t>
            </a:r>
            <a:br>
              <a:rPr lang="fr-CH" sz="1200" kern="1200" dirty="0">
                <a:solidFill>
                  <a:schemeClr val="tx1"/>
                </a:solidFill>
                <a:effectLst/>
                <a:latin typeface="+mn-lt"/>
                <a:ea typeface="+mn-ea"/>
                <a:cs typeface="+mn-cs"/>
              </a:rPr>
            </a:br>
            <a:endParaRPr lang="fr-CH" sz="1200" b="1" kern="1200" dirty="0">
              <a:solidFill>
                <a:schemeClr val="tx1"/>
              </a:solidFill>
              <a:effectLst/>
              <a:latin typeface="+mn-lt"/>
              <a:ea typeface="+mn-ea"/>
              <a:cs typeface="+mn-cs"/>
            </a:endParaRPr>
          </a:p>
          <a:p>
            <a:pPr marL="228600" lvl="0" indent="-228600">
              <a:buAutoNum type="arabicPeriod"/>
            </a:pPr>
            <a:r>
              <a:rPr lang="fr-CH" sz="1200" b="1" kern="1200" dirty="0">
                <a:solidFill>
                  <a:schemeClr val="tx1"/>
                </a:solidFill>
                <a:effectLst/>
                <a:latin typeface="+mn-lt"/>
                <a:ea typeface="+mn-ea"/>
                <a:cs typeface="+mn-cs"/>
              </a:rPr>
              <a:t>Amérique du Sud :</a:t>
            </a:r>
            <a:r>
              <a:rPr lang="fr-CH" sz="1200" kern="1200" dirty="0">
                <a:solidFill>
                  <a:schemeClr val="tx1"/>
                </a:solidFill>
                <a:effectLst/>
                <a:latin typeface="+mn-lt"/>
                <a:ea typeface="+mn-ea"/>
                <a:cs typeface="+mn-cs"/>
              </a:rPr>
              <a:t> en partenariat depuis 1985 avec la </a:t>
            </a:r>
            <a:r>
              <a:rPr lang="fr-CH" sz="1200" kern="1200" dirty="0" err="1">
                <a:solidFill>
                  <a:schemeClr val="tx1"/>
                </a:solidFill>
                <a:effectLst/>
                <a:latin typeface="+mn-lt"/>
                <a:ea typeface="+mn-ea"/>
                <a:cs typeface="+mn-cs"/>
              </a:rPr>
              <a:t>Pontificia</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Universidad</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Católica</a:t>
            </a:r>
            <a:r>
              <a:rPr lang="fr-CH" sz="1200" kern="1200" dirty="0">
                <a:solidFill>
                  <a:schemeClr val="tx1"/>
                </a:solidFill>
                <a:effectLst/>
                <a:latin typeface="+mn-lt"/>
                <a:ea typeface="+mn-ea"/>
                <a:cs typeface="+mn-cs"/>
              </a:rPr>
              <a:t> du Pérou.</a:t>
            </a:r>
            <a:br>
              <a:rPr lang="fr-CH" sz="1200" kern="1200" dirty="0">
                <a:solidFill>
                  <a:schemeClr val="tx1"/>
                </a:solidFill>
                <a:effectLst/>
                <a:latin typeface="+mn-lt"/>
                <a:ea typeface="+mn-ea"/>
                <a:cs typeface="+mn-cs"/>
              </a:rPr>
            </a:br>
            <a:endParaRPr lang="fr-CH" sz="1200" b="1" kern="1200" dirty="0">
              <a:solidFill>
                <a:schemeClr val="tx1"/>
              </a:solidFill>
              <a:effectLst/>
              <a:latin typeface="+mn-lt"/>
              <a:ea typeface="+mn-ea"/>
              <a:cs typeface="+mn-cs"/>
            </a:endParaRPr>
          </a:p>
          <a:p>
            <a:pPr marL="228600" lvl="0" indent="-228600">
              <a:buAutoNum type="arabicPeriod"/>
            </a:pPr>
            <a:r>
              <a:rPr lang="fr-CH" sz="1200" b="1" kern="1200" dirty="0">
                <a:solidFill>
                  <a:schemeClr val="tx1"/>
                </a:solidFill>
                <a:effectLst/>
                <a:latin typeface="+mn-lt"/>
                <a:ea typeface="+mn-ea"/>
                <a:cs typeface="+mn-cs"/>
              </a:rPr>
              <a:t>Québec :</a:t>
            </a:r>
            <a:r>
              <a:rPr lang="fr-CH" sz="1200" kern="1200" dirty="0">
                <a:solidFill>
                  <a:schemeClr val="tx1"/>
                </a:solidFill>
                <a:effectLst/>
                <a:latin typeface="+mn-lt"/>
                <a:ea typeface="+mn-ea"/>
                <a:cs typeface="+mn-cs"/>
              </a:rPr>
              <a:t> nous faisons partie du programme d’échange PEE (=Programme d’échange d’étudiants)</a:t>
            </a: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a:t>
            </a:r>
            <a:r>
              <a:rPr lang="fr-CH" sz="1200" u="sng" kern="1200" dirty="0">
                <a:solidFill>
                  <a:schemeClr val="tx1"/>
                </a:solidFill>
                <a:effectLst/>
                <a:latin typeface="+mn-lt"/>
                <a:ea typeface="+mn-ea"/>
                <a:cs typeface="+mn-cs"/>
                <a:hlinkClick r:id="rId3"/>
              </a:rPr>
              <a:t>http://echanges-etudiants.bci-qc.ca/?lang=en</a:t>
            </a:r>
            <a:r>
              <a:rPr lang="fr-CH" sz="1200" kern="1200" dirty="0">
                <a:solidFill>
                  <a:schemeClr val="tx1"/>
                </a:solidFill>
                <a:effectLst/>
                <a:latin typeface="+mn-lt"/>
                <a:ea typeface="+mn-ea"/>
                <a:cs typeface="+mn-cs"/>
              </a:rPr>
              <a:t>)  </a:t>
            </a: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ex: Le projet du Prof. Claude Hauser, «Centre suisse d’études sur le Québec et la Francophonie» </a:t>
            </a:r>
            <a:r>
              <a:rPr lang="fr-CH" sz="1200" u="sng" kern="1200" dirty="0">
                <a:solidFill>
                  <a:schemeClr val="tx1"/>
                </a:solidFill>
                <a:effectLst/>
                <a:latin typeface="+mn-lt"/>
                <a:ea typeface="+mn-ea"/>
                <a:cs typeface="+mn-cs"/>
                <a:hlinkClick r:id="rId4"/>
              </a:rPr>
              <a:t>http://www.unifr.ch/ceqf/</a:t>
            </a:r>
            <a:r>
              <a:rPr lang="fr-CH" sz="1200" kern="1200" dirty="0">
                <a:solidFill>
                  <a:schemeClr val="tx1"/>
                </a:solidFill>
                <a:effectLst/>
                <a:latin typeface="+mn-lt"/>
                <a:ea typeface="+mn-ea"/>
                <a:cs typeface="+mn-cs"/>
              </a:rPr>
              <a:t> encourage ce programme.</a:t>
            </a:r>
            <a:br>
              <a:rPr lang="fr-CH" sz="1200" kern="1200" dirty="0">
                <a:solidFill>
                  <a:schemeClr val="tx1"/>
                </a:solidFill>
                <a:effectLst/>
                <a:latin typeface="+mn-lt"/>
                <a:ea typeface="+mn-ea"/>
                <a:cs typeface="+mn-cs"/>
              </a:rPr>
            </a:br>
            <a:endParaRPr lang="fr-CH" sz="1200" kern="1200" dirty="0">
              <a:solidFill>
                <a:schemeClr val="tx1"/>
              </a:solidFill>
              <a:effectLst/>
              <a:latin typeface="+mn-lt"/>
              <a:ea typeface="+mn-ea"/>
              <a:cs typeface="+mn-cs"/>
            </a:endParaRPr>
          </a:p>
          <a:p>
            <a:pPr marL="228600" lvl="0" indent="-228600">
              <a:buAutoNum type="arabicPeriod"/>
            </a:pPr>
            <a:r>
              <a:rPr lang="fr-CH" sz="1200" b="1" kern="1200" dirty="0">
                <a:solidFill>
                  <a:schemeClr val="tx1"/>
                </a:solidFill>
                <a:effectLst/>
                <a:latin typeface="+mn-lt"/>
                <a:ea typeface="+mn-ea"/>
                <a:cs typeface="+mn-cs"/>
              </a:rPr>
              <a:t>Sénégal: </a:t>
            </a:r>
            <a:r>
              <a:rPr lang="fr-CH" sz="1200" b="0" i="0" u="none" strike="noStrike" kern="1200" dirty="0">
                <a:solidFill>
                  <a:schemeClr val="tx1"/>
                </a:solidFill>
                <a:effectLst/>
                <a:latin typeface="+mn-lt"/>
                <a:ea typeface="+mn-ea"/>
                <a:cs typeface="+mn-cs"/>
              </a:rPr>
              <a:t>Université Cheikh Anta Diop. Accord cadre et accord d’échange pour le droit sur le point d’aboutir.</a:t>
            </a:r>
            <a:endParaRPr lang="de-DE" dirty="0"/>
          </a:p>
        </p:txBody>
      </p:sp>
      <p:sp>
        <p:nvSpPr>
          <p:cNvPr id="4" name="Foliennummernplatzhalter 3"/>
          <p:cNvSpPr>
            <a:spLocks noGrp="1"/>
          </p:cNvSpPr>
          <p:nvPr>
            <p:ph type="sldNum" sz="quarter" idx="5"/>
          </p:nvPr>
        </p:nvSpPr>
        <p:spPr/>
        <p:txBody>
          <a:bodyPr/>
          <a:lstStyle/>
          <a:p>
            <a:fld id="{46167BC3-E335-4665-8934-A2481CBD462D}" type="slidenum">
              <a:rPr lang="de-CH" smtClean="0"/>
              <a:pPr/>
              <a:t>15</a:t>
            </a:fld>
            <a:endParaRPr lang="de-CH"/>
          </a:p>
        </p:txBody>
      </p:sp>
    </p:spTree>
    <p:extLst>
      <p:ext uri="{BB962C8B-B14F-4D97-AF65-F5344CB8AC3E}">
        <p14:creationId xmlns:p14="http://schemas.microsoft.com/office/powerpoint/2010/main" val="127373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dirty="0">
                <a:solidFill>
                  <a:schemeClr val="tx1"/>
                </a:solidFill>
                <a:effectLst/>
                <a:latin typeface="+mn-lt"/>
                <a:ea typeface="+mn-ea"/>
                <a:cs typeface="+mn-cs"/>
              </a:rPr>
              <a:t>KEEP IN TOUCH</a:t>
            </a:r>
            <a:r>
              <a:rPr lang="fr-CH" dirty="0">
                <a:effectLst/>
              </a:rPr>
              <a:t>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rester en contact avec nous ou avoir plus d’informations: notre site internet à </a:t>
            </a:r>
            <a:r>
              <a:rPr lang="fr-FR" sz="1200" b="1" kern="1200" dirty="0" err="1">
                <a:solidFill>
                  <a:schemeClr val="tx1"/>
                </a:solidFill>
                <a:effectLst/>
                <a:latin typeface="+mn-lt"/>
                <a:ea typeface="+mn-ea"/>
                <a:cs typeface="+mn-cs"/>
              </a:rPr>
              <a:t>unifr.ch</a:t>
            </a:r>
            <a:endParaRPr lang="fr-CH" sz="1200" b="1" kern="1200" dirty="0">
              <a:solidFill>
                <a:schemeClr val="tx1"/>
              </a:solidFill>
              <a:effectLst/>
              <a:latin typeface="+mn-lt"/>
              <a:ea typeface="+mn-ea"/>
              <a:cs typeface="+mn-cs"/>
            </a:endParaRPr>
          </a:p>
          <a:p>
            <a:endParaRPr lang="fr-CH" sz="1200" b="1"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Nos </a:t>
            </a:r>
            <a:r>
              <a:rPr lang="fr-FR" sz="1200" kern="1200" dirty="0">
                <a:solidFill>
                  <a:schemeClr val="tx1"/>
                </a:solidFill>
                <a:effectLst/>
                <a:latin typeface="+mn-lt"/>
                <a:ea typeface="+mn-ea"/>
                <a:cs typeface="+mn-cs"/>
              </a:rPr>
              <a:t>2 magazines universitaires:</a:t>
            </a:r>
            <a:endParaRPr lang="fr-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1.Universitas (scientifique): </a:t>
            </a:r>
            <a:r>
              <a:rPr lang="fr-FR" sz="1200" u="sng" kern="1200" dirty="0">
                <a:solidFill>
                  <a:schemeClr val="tx1"/>
                </a:solidFill>
                <a:effectLst/>
                <a:latin typeface="+mn-lt"/>
                <a:ea typeface="+mn-ea"/>
                <a:cs typeface="+mn-cs"/>
                <a:hlinkClick r:id="rId3"/>
              </a:rPr>
              <a:t>https://www3.unifr.ch/universitas/</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2.Alma&amp;Georges (news): </a:t>
            </a:r>
            <a:r>
              <a:rPr lang="en-US" sz="1200" u="sng" kern="1200" dirty="0">
                <a:solidFill>
                  <a:schemeClr val="tx1"/>
                </a:solidFill>
                <a:effectLst/>
                <a:latin typeface="+mn-lt"/>
                <a:ea typeface="+mn-ea"/>
                <a:cs typeface="+mn-cs"/>
                <a:hlinkClick r:id="rId4"/>
              </a:rPr>
              <a:t>https://www3.unifr.ch/alma-georges/</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r>
              <a:rPr lang="fr-CH" sz="1200" b="1" kern="1200" dirty="0">
                <a:solidFill>
                  <a:schemeClr val="tx1"/>
                </a:solidFill>
                <a:effectLst/>
                <a:latin typeface="+mn-lt"/>
                <a:ea typeface="+mn-ea"/>
                <a:cs typeface="+mn-cs"/>
              </a:rPr>
              <a:t>Anecdote : </a:t>
            </a:r>
            <a:r>
              <a:rPr lang="fr-CH" sz="1200" kern="1200" dirty="0">
                <a:solidFill>
                  <a:schemeClr val="tx1"/>
                </a:solidFill>
                <a:effectLst/>
                <a:latin typeface="+mn-lt"/>
                <a:ea typeface="+mn-ea"/>
                <a:cs typeface="+mn-cs"/>
              </a:rPr>
              <a:t>le nom du webzine </a:t>
            </a:r>
            <a:r>
              <a:rPr lang="fr-CH" sz="1200" kern="1200" dirty="0" err="1">
                <a:solidFill>
                  <a:schemeClr val="tx1"/>
                </a:solidFill>
                <a:effectLst/>
                <a:latin typeface="+mn-lt"/>
                <a:ea typeface="+mn-ea"/>
                <a:cs typeface="+mn-cs"/>
              </a:rPr>
              <a:t>Alma&amp;Georges</a:t>
            </a:r>
            <a:r>
              <a:rPr lang="fr-CH" sz="1200" kern="1200" dirty="0">
                <a:solidFill>
                  <a:schemeClr val="tx1"/>
                </a:solidFill>
                <a:effectLst/>
                <a:latin typeface="+mn-lt"/>
                <a:ea typeface="+mn-ea"/>
                <a:cs typeface="+mn-cs"/>
              </a:rPr>
              <a:t> provident de l’alma mater (utilisé souvent comme synonyme pour une université) et le prénom du fondateur (Georges Python) de notre Institution. </a:t>
            </a:r>
            <a:endParaRPr lang="fr-CH" sz="1200" b="1"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réseaux sociaux</a:t>
            </a:r>
            <a:endParaRPr lang="fr-CH"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FB	: https://</a:t>
            </a:r>
            <a:r>
              <a:rPr lang="de-DE" sz="1200" kern="1200" dirty="0" err="1">
                <a:solidFill>
                  <a:schemeClr val="tx1"/>
                </a:solidFill>
                <a:effectLst/>
                <a:latin typeface="+mn-lt"/>
                <a:ea typeface="+mn-ea"/>
                <a:cs typeface="+mn-cs"/>
              </a:rPr>
              <a:t>www.facebook.com</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unifribourg</a:t>
            </a:r>
            <a:r>
              <a:rPr lang="de-DE"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LinkedIn	: https://</a:t>
            </a:r>
            <a:r>
              <a:rPr lang="de-DE" sz="1200" kern="1200" dirty="0" err="1">
                <a:solidFill>
                  <a:schemeClr val="tx1"/>
                </a:solidFill>
                <a:effectLst/>
                <a:latin typeface="+mn-lt"/>
                <a:ea typeface="+mn-ea"/>
                <a:cs typeface="+mn-cs"/>
              </a:rPr>
              <a:t>www.linkedin.com</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school</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university-of-fribourg</a:t>
            </a:r>
            <a:endParaRPr lang="fr-CH"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Twitter	: https://</a:t>
            </a:r>
            <a:r>
              <a:rPr lang="en-US" sz="1200" kern="1200" dirty="0" err="1">
                <a:solidFill>
                  <a:schemeClr val="tx1"/>
                </a:solidFill>
                <a:effectLst/>
                <a:latin typeface="+mn-lt"/>
                <a:ea typeface="+mn-ea"/>
                <a:cs typeface="+mn-cs"/>
              </a:rPr>
              <a:t>twitter.com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unifr</a:t>
            </a:r>
            <a:endParaRPr lang="fr-CH" sz="1200" kern="1200" dirty="0">
              <a:solidFill>
                <a:schemeClr val="tx1"/>
              </a:solidFill>
              <a:effectLst/>
              <a:latin typeface="+mn-lt"/>
              <a:ea typeface="+mn-ea"/>
              <a:cs typeface="+mn-cs"/>
            </a:endParaRPr>
          </a:p>
          <a:p>
            <a:pPr lvl="0"/>
            <a:r>
              <a:rPr lang="de-CH" sz="1200" kern="1200" dirty="0">
                <a:solidFill>
                  <a:schemeClr val="tx1"/>
                </a:solidFill>
                <a:effectLst/>
                <a:latin typeface="+mn-lt"/>
                <a:ea typeface="+mn-ea"/>
                <a:cs typeface="+mn-cs"/>
              </a:rPr>
              <a:t>Instagram	: https://</a:t>
            </a:r>
            <a:r>
              <a:rPr lang="de-CH" sz="1200" kern="1200" dirty="0" err="1">
                <a:solidFill>
                  <a:schemeClr val="tx1"/>
                </a:solidFill>
                <a:effectLst/>
                <a:latin typeface="+mn-lt"/>
                <a:ea typeface="+mn-ea"/>
                <a:cs typeface="+mn-cs"/>
              </a:rPr>
              <a:t>www.instagram.com</a:t>
            </a:r>
            <a:r>
              <a:rPr lang="de-CH" sz="1200" kern="1200" dirty="0">
                <a:solidFill>
                  <a:schemeClr val="tx1"/>
                </a:solidFill>
                <a:effectLst/>
                <a:latin typeface="+mn-lt"/>
                <a:ea typeface="+mn-ea"/>
                <a:cs typeface="+mn-cs"/>
              </a:rPr>
              <a:t>/</a:t>
            </a:r>
            <a:r>
              <a:rPr lang="de-CH" sz="1200" kern="1200" dirty="0" err="1">
                <a:solidFill>
                  <a:schemeClr val="tx1"/>
                </a:solidFill>
                <a:effectLst/>
                <a:latin typeface="+mn-lt"/>
                <a:ea typeface="+mn-ea"/>
                <a:cs typeface="+mn-cs"/>
              </a:rPr>
              <a:t>unifribourg</a:t>
            </a:r>
            <a:r>
              <a:rPr lang="de-CH" sz="1200" kern="1200" dirty="0">
                <a:solidFill>
                  <a:schemeClr val="tx1"/>
                </a:solidFill>
                <a:effectLst/>
                <a:latin typeface="+mn-lt"/>
                <a:ea typeface="+mn-ea"/>
                <a:cs typeface="+mn-cs"/>
              </a:rPr>
              <a:t>/</a:t>
            </a:r>
            <a:endParaRPr lang="fr-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p>
          <a:p>
            <a:r>
              <a:rPr lang="fr-CH" b="1" dirty="0"/>
              <a:t>&gt; VIDEO</a:t>
            </a:r>
          </a:p>
        </p:txBody>
      </p:sp>
      <p:sp>
        <p:nvSpPr>
          <p:cNvPr id="4" name="Foliennummernplatzhalter 3"/>
          <p:cNvSpPr>
            <a:spLocks noGrp="1"/>
          </p:cNvSpPr>
          <p:nvPr>
            <p:ph type="sldNum" sz="quarter" idx="5"/>
          </p:nvPr>
        </p:nvSpPr>
        <p:spPr/>
        <p:txBody>
          <a:bodyPr/>
          <a:lstStyle/>
          <a:p>
            <a:fld id="{46167BC3-E335-4665-8934-A2481CBD462D}" type="slidenum">
              <a:rPr lang="de-CH" smtClean="0"/>
              <a:pPr/>
              <a:t>16</a:t>
            </a:fld>
            <a:endParaRPr lang="de-CH"/>
          </a:p>
        </p:txBody>
      </p:sp>
    </p:spTree>
    <p:extLst>
      <p:ext uri="{BB962C8B-B14F-4D97-AF65-F5344CB8AC3E}">
        <p14:creationId xmlns:p14="http://schemas.microsoft.com/office/powerpoint/2010/main" val="128794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r>
              <a:rPr lang="fr-CH" sz="1200" b="1" kern="1200" cap="all" dirty="0">
                <a:solidFill>
                  <a:schemeClr val="tx1"/>
                </a:solidFill>
                <a:effectLst/>
                <a:latin typeface="+mn-lt"/>
                <a:ea typeface="+mn-ea"/>
                <a:cs typeface="+mn-cs"/>
              </a:rPr>
              <a:t>Voyage dans le temps</a:t>
            </a:r>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p>
          <a:p>
            <a:pPr lvl="0"/>
            <a:r>
              <a:rPr lang="fr-CH" sz="1200" kern="1200" dirty="0">
                <a:solidFill>
                  <a:schemeClr val="tx1"/>
                </a:solidFill>
                <a:effectLst/>
                <a:latin typeface="+mn-lt"/>
                <a:ea typeface="+mn-ea"/>
                <a:cs typeface="+mn-cs"/>
              </a:rPr>
              <a:t>1.  Avant de se plonger dans le vif du sujet, remontons un peu dans le temps pour vous parler de la pose de la première pierre de l’Université en 1889 par Georges Python, même si l’académie l’Académie de Droit remonte à 1763. Les </a:t>
            </a:r>
            <a:r>
              <a:rPr lang="fr-CH" sz="1200" b="1" kern="1200" dirty="0">
                <a:solidFill>
                  <a:schemeClr val="tx1"/>
                </a:solidFill>
                <a:effectLst/>
                <a:latin typeface="+mn-lt"/>
                <a:ea typeface="+mn-ea"/>
                <a:cs typeface="+mn-cs"/>
              </a:rPr>
              <a:t>29</a:t>
            </a:r>
            <a:r>
              <a:rPr lang="fr-CH" sz="1200" kern="1200" dirty="0">
                <a:solidFill>
                  <a:schemeClr val="tx1"/>
                </a:solidFill>
                <a:effectLst/>
                <a:latin typeface="+mn-lt"/>
                <a:ea typeface="+mn-ea"/>
                <a:cs typeface="+mn-cs"/>
              </a:rPr>
              <a:t> premiers étudiants s’assoient sur les bancs de droit et de lettres. Dès Pâques 1890, la théologie propose son programme d’enseignement. </a:t>
            </a:r>
          </a:p>
          <a:p>
            <a:r>
              <a:rPr lang="fr-CH" sz="1200" kern="1200" dirty="0">
                <a:solidFill>
                  <a:schemeClr val="tx1"/>
                </a:solidFill>
                <a:effectLst/>
                <a:latin typeface="+mn-lt"/>
                <a:ea typeface="+mn-ea"/>
                <a:cs typeface="+mn-cs"/>
              </a:rPr>
              <a:t> </a:t>
            </a:r>
          </a:p>
          <a:p>
            <a:pPr lvl="0"/>
            <a:r>
              <a:rPr lang="fr-CH" sz="1200" kern="1200" dirty="0">
                <a:solidFill>
                  <a:schemeClr val="tx1"/>
                </a:solidFill>
                <a:effectLst/>
                <a:latin typeface="+mn-lt"/>
                <a:ea typeface="+mn-ea"/>
                <a:cs typeface="+mn-cs"/>
              </a:rPr>
              <a:t>2. 1907. Fribourg ouvre enfin l’accès des études aux femmes. 3 femmes de nationalité étrangères s’immatriculent. Depuis 1998 elles surpassent les hommes en nombre pour représenter aujourd’hui près de 60% de l’effectif.</a:t>
            </a:r>
          </a:p>
          <a:p>
            <a:r>
              <a:rPr lang="fr-CH" sz="1200" kern="1200" dirty="0">
                <a:solidFill>
                  <a:schemeClr val="tx1"/>
                </a:solidFill>
                <a:effectLst/>
                <a:latin typeface="+mn-lt"/>
                <a:ea typeface="+mn-ea"/>
                <a:cs typeface="+mn-cs"/>
              </a:rPr>
              <a:t> </a:t>
            </a:r>
          </a:p>
          <a:p>
            <a:pPr lvl="0"/>
            <a:r>
              <a:rPr lang="fr-CH" sz="1200" kern="1200" dirty="0">
                <a:solidFill>
                  <a:schemeClr val="tx1"/>
                </a:solidFill>
                <a:effectLst/>
                <a:latin typeface="+mn-lt"/>
                <a:ea typeface="+mn-ea"/>
                <a:cs typeface="+mn-cs"/>
              </a:rPr>
              <a:t>3. L’offre sportive est un atout majeur de notre Université puisqu’elle offre des cours dans près de 60 disciplines différentes. Depuis 1938 l’Université encourage « l’éducation physique des étudiants » en créant la Commission du sport et la Commission académique du sport du Sénat. En 1942 les disciplines comprenaient la gymnastique, l’athlétisme, l’escrime, le tennis, le tir, la natation, le football et le handball. Progressivement, d’autres sports vont s’ajouter à cette offre.</a:t>
            </a:r>
          </a:p>
          <a:p>
            <a:r>
              <a:rPr lang="fr-CH" sz="1200" kern="1200" dirty="0">
                <a:solidFill>
                  <a:schemeClr val="tx1"/>
                </a:solidFill>
                <a:effectLst/>
                <a:latin typeface="+mn-lt"/>
                <a:ea typeface="+mn-ea"/>
                <a:cs typeface="+mn-cs"/>
              </a:rPr>
              <a:t> </a:t>
            </a:r>
          </a:p>
          <a:p>
            <a:pPr lvl="0"/>
            <a:r>
              <a:rPr lang="fr-CH" sz="1200" kern="1200" dirty="0">
                <a:solidFill>
                  <a:schemeClr val="tx1"/>
                </a:solidFill>
                <a:effectLst/>
                <a:latin typeface="+mn-lt"/>
                <a:ea typeface="+mn-ea"/>
                <a:cs typeface="+mn-cs"/>
              </a:rPr>
              <a:t>4. En 1941 est inaugurée une première partie du bâtiment de Miséricorde (nom du cimetière municipal sur lequel a été construite l’uni). L’architecte Denis Honegger (élève du Corbusier) en collaboration avec Frédéric Dumas (architecte fribourgeois) a d’abord conçu l’auditoire C à ciel ouvert !</a:t>
            </a:r>
          </a:p>
          <a:p>
            <a:r>
              <a:rPr lang="fr-CH" sz="1200" kern="1200" dirty="0">
                <a:solidFill>
                  <a:schemeClr val="tx1"/>
                </a:solidFill>
                <a:effectLst/>
                <a:latin typeface="+mn-lt"/>
                <a:ea typeface="+mn-ea"/>
                <a:cs typeface="+mn-cs"/>
              </a:rPr>
              <a:t> </a:t>
            </a:r>
          </a:p>
          <a:p>
            <a:pPr lvl="0"/>
            <a:r>
              <a:rPr lang="fr-CH" sz="1200" kern="1200" dirty="0">
                <a:solidFill>
                  <a:schemeClr val="tx1"/>
                </a:solidFill>
                <a:effectLst/>
                <a:latin typeface="+mn-lt"/>
                <a:ea typeface="+mn-ea"/>
                <a:cs typeface="+mn-cs"/>
              </a:rPr>
              <a:t>5. En 1965, l’Université est dotée d’une nouvelle </a:t>
            </a:r>
            <a:r>
              <a:rPr lang="fr-CH" sz="1200" kern="1200" dirty="0" err="1">
                <a:solidFill>
                  <a:schemeClr val="tx1"/>
                </a:solidFill>
                <a:effectLst/>
                <a:latin typeface="+mn-lt"/>
                <a:ea typeface="+mn-ea"/>
                <a:cs typeface="+mn-cs"/>
              </a:rPr>
              <a:t>Mensa</a:t>
            </a:r>
            <a:r>
              <a:rPr lang="fr-CH" sz="1200" kern="1200" dirty="0">
                <a:solidFill>
                  <a:schemeClr val="tx1"/>
                </a:solidFill>
                <a:effectLst/>
                <a:latin typeface="+mn-lt"/>
                <a:ea typeface="+mn-ea"/>
                <a:cs typeface="+mn-cs"/>
              </a:rPr>
              <a:t> et quelques années plus tard en 1971, d’une crèche.</a:t>
            </a:r>
          </a:p>
          <a:p>
            <a:pPr lvl="0"/>
            <a:endParaRPr lang="fr-CH" sz="1200" kern="1200" dirty="0">
              <a:solidFill>
                <a:schemeClr val="tx1"/>
              </a:solidFill>
              <a:effectLst/>
              <a:latin typeface="+mn-lt"/>
              <a:ea typeface="+mn-ea"/>
              <a:cs typeface="+mn-cs"/>
            </a:endParaRPr>
          </a:p>
          <a:p>
            <a:pPr lvl="0"/>
            <a:r>
              <a:rPr lang="fr-CH" sz="1200" kern="1200" dirty="0">
                <a:solidFill>
                  <a:schemeClr val="tx1"/>
                </a:solidFill>
                <a:effectLst/>
                <a:latin typeface="+mn-lt"/>
                <a:ea typeface="+mn-ea"/>
                <a:cs typeface="+mn-cs"/>
              </a:rPr>
              <a:t>6. En 2005 elle agrandit sa présence sur le plateau de Pérolles avec la construction d’un nouveau bâtiment et y abrite la Faculté des sciences économiques et sociales, le Département et le Service informatique et le sport universitaire. Une majorité écrasante de 83,7% du peuple fribourgeois avait accepté ce projet de construction.</a:t>
            </a:r>
          </a:p>
          <a:p>
            <a:r>
              <a:rPr lang="fr-CH" sz="1200" kern="1200" dirty="0">
                <a:solidFill>
                  <a:schemeClr val="tx1"/>
                </a:solidFill>
                <a:effectLst/>
                <a:latin typeface="+mn-lt"/>
                <a:ea typeface="+mn-ea"/>
                <a:cs typeface="+mn-cs"/>
              </a:rPr>
              <a:t> </a:t>
            </a:r>
          </a:p>
          <a:p>
            <a:pPr lvl="0"/>
            <a:r>
              <a:rPr lang="fr-CH" sz="1200" kern="1200" dirty="0">
                <a:solidFill>
                  <a:schemeClr val="tx1"/>
                </a:solidFill>
                <a:effectLst/>
                <a:latin typeface="+mn-lt"/>
                <a:ea typeface="+mn-ea"/>
                <a:cs typeface="+mn-cs"/>
              </a:rPr>
              <a:t>7. 2014 marque les 125 ans de l’Université. Pour l’occasion un nouveau logo est créé. Après 125 ans d’existence, l’Alma mater reste fidèle à son image, marquée par sa tradition, son bilinguisme, son caractère international, ses standards académiques élevés et son principe de toujours placer l’être humain au centre.</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https://www3.unifr.ch/uni/</a:t>
            </a:r>
            <a:r>
              <a:rPr lang="fr-CH" sz="1200" kern="1200" dirty="0" err="1">
                <a:solidFill>
                  <a:schemeClr val="tx1"/>
                </a:solidFill>
                <a:effectLst/>
                <a:latin typeface="+mn-lt"/>
                <a:ea typeface="+mn-ea"/>
                <a:cs typeface="+mn-cs"/>
              </a:rPr>
              <a:t>fr</a:t>
            </a:r>
            <a:r>
              <a:rPr lang="fr-CH" sz="1200" kern="1200" dirty="0">
                <a:solidFill>
                  <a:schemeClr val="tx1"/>
                </a:solidFill>
                <a:effectLst/>
                <a:latin typeface="+mn-lt"/>
                <a:ea typeface="+mn-ea"/>
                <a:cs typeface="+mn-cs"/>
              </a:rPr>
              <a:t>/portrait/</a:t>
            </a:r>
            <a:r>
              <a:rPr lang="fr-CH" sz="1200" kern="1200" dirty="0" err="1">
                <a:solidFill>
                  <a:schemeClr val="tx1"/>
                </a:solidFill>
                <a:effectLst/>
                <a:latin typeface="+mn-lt"/>
                <a:ea typeface="+mn-ea"/>
                <a:cs typeface="+mn-cs"/>
              </a:rPr>
              <a:t>historique.html</a:t>
            </a:r>
            <a:endParaRPr lang="fr-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6167BC3-E335-4665-8934-A2481CBD462D}" type="slidenum">
              <a:rPr lang="de-CH" smtClean="0"/>
              <a:pPr/>
              <a:t>2</a:t>
            </a:fld>
            <a:endParaRPr lang="de-CH"/>
          </a:p>
        </p:txBody>
      </p:sp>
    </p:spTree>
    <p:extLst>
      <p:ext uri="{BB962C8B-B14F-4D97-AF65-F5344CB8AC3E}">
        <p14:creationId xmlns:p14="http://schemas.microsoft.com/office/powerpoint/2010/main" val="220104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fr-CH" sz="1200" b="1" kern="1200" cap="all" dirty="0">
                <a:solidFill>
                  <a:schemeClr val="tx1"/>
                </a:solidFill>
                <a:effectLst/>
                <a:latin typeface="+mn-lt"/>
                <a:ea typeface="+mn-ea"/>
                <a:cs typeface="+mn-cs"/>
              </a:rPr>
              <a:t>Tout en un</a:t>
            </a:r>
            <a:endParaRPr lang="fr-CH" sz="1200" kern="1200" dirty="0">
              <a:solidFill>
                <a:schemeClr val="tx1"/>
              </a:solidFill>
              <a:effectLst/>
              <a:latin typeface="+mn-lt"/>
              <a:ea typeface="+mn-ea"/>
              <a:cs typeface="+mn-cs"/>
            </a:endParaRP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A. L’Université de Fribourg est une université qui propose une palette complète en termes d’offre d’études, organisée en 5 facultés : </a:t>
            </a:r>
          </a:p>
          <a:p>
            <a:r>
              <a:rPr lang="fr-CH"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1. Faculté des lettres et des sciences humaines </a:t>
            </a:r>
            <a:r>
              <a:rPr lang="fr-CH" sz="1200" b="0" kern="1200" dirty="0">
                <a:solidFill>
                  <a:schemeClr val="tx1"/>
                </a:solidFill>
                <a:effectLst/>
                <a:latin typeface="+mn-lt"/>
                <a:ea typeface="+mn-ea"/>
                <a:cs typeface="+mn-cs"/>
              </a:rPr>
              <a:t>(qui représente </a:t>
            </a:r>
            <a:r>
              <a:rPr lang="fr-CH" sz="1200" kern="1200" dirty="0">
                <a:solidFill>
                  <a:schemeClr val="tx1"/>
                </a:solidFill>
                <a:effectLst/>
                <a:latin typeface="+mn-lt"/>
                <a:ea typeface="+mn-ea"/>
                <a:cs typeface="+mn-cs"/>
              </a:rPr>
              <a:t>43% des étudiants): elle est la plus grande et la plus diversifiée de l’Université, car elle couvre un large éventail de domaines d’études, allant de la Philosophie aux Sciences historiques, en passant par la Pédagogie spécialisée, les Langues et Littératures, les Sciences de l’éducation ou encore la Psychologie.</a:t>
            </a:r>
          </a:p>
          <a:p>
            <a:endParaRPr lang="fr-CH"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2. Faculté des sciences économiques et sociales et du management </a:t>
            </a:r>
            <a:r>
              <a:rPr lang="fr-CH" sz="1200" b="0" kern="1200" dirty="0">
                <a:solidFill>
                  <a:schemeClr val="tx1"/>
                </a:solidFill>
                <a:effectLst/>
                <a:latin typeface="+mn-lt"/>
                <a:ea typeface="+mn-ea"/>
                <a:cs typeface="+mn-cs"/>
              </a:rPr>
              <a:t>(qui représente </a:t>
            </a:r>
            <a:r>
              <a:rPr lang="fr-CH" sz="1200" kern="1200" dirty="0">
                <a:solidFill>
                  <a:schemeClr val="tx1"/>
                </a:solidFill>
                <a:effectLst/>
                <a:latin typeface="+mn-lt"/>
                <a:ea typeface="+mn-ea"/>
                <a:cs typeface="+mn-cs"/>
              </a:rPr>
              <a:t>13% des étudiants) : les principaux domaines d’enseignement </a:t>
            </a:r>
            <a:r>
              <a:rPr lang="fr-CH" sz="1200" u="none" kern="1200" dirty="0">
                <a:solidFill>
                  <a:schemeClr val="tx1"/>
                </a:solidFill>
                <a:effectLst/>
                <a:latin typeface="+mn-lt"/>
                <a:ea typeface="+mn-ea"/>
                <a:cs typeface="+mn-cs"/>
              </a:rPr>
              <a:t>sont la </a:t>
            </a:r>
            <a:r>
              <a:rPr lang="fr-CH" sz="1200" u="sng" kern="1200" dirty="0">
                <a:solidFill>
                  <a:schemeClr val="tx1"/>
                </a:solidFill>
                <a:effectLst/>
                <a:latin typeface="+mn-lt"/>
                <a:ea typeface="+mn-ea"/>
                <a:cs typeface="+mn-cs"/>
              </a:rPr>
              <a:t>gestion d’entreprise</a:t>
            </a:r>
            <a:r>
              <a:rPr lang="fr-CH" sz="1200" u="none" kern="1200" dirty="0">
                <a:solidFill>
                  <a:schemeClr val="tx1"/>
                </a:solidFill>
                <a:effectLst/>
                <a:latin typeface="+mn-lt"/>
                <a:ea typeface="+mn-ea"/>
                <a:cs typeface="+mn-cs"/>
              </a:rPr>
              <a:t>, </a:t>
            </a:r>
            <a:r>
              <a:rPr lang="fr-CH" sz="1200" u="sng" kern="1200" dirty="0">
                <a:solidFill>
                  <a:schemeClr val="tx1"/>
                </a:solidFill>
                <a:effectLst/>
                <a:latin typeface="+mn-lt"/>
                <a:ea typeface="+mn-ea"/>
                <a:cs typeface="+mn-cs"/>
              </a:rPr>
              <a:t>l’économie politique</a:t>
            </a:r>
            <a:r>
              <a:rPr lang="fr-CH" sz="1200" u="none" kern="1200" dirty="0">
                <a:solidFill>
                  <a:schemeClr val="tx1"/>
                </a:solidFill>
                <a:effectLst/>
                <a:latin typeface="+mn-lt"/>
                <a:ea typeface="+mn-ea"/>
                <a:cs typeface="+mn-cs"/>
              </a:rPr>
              <a:t>, l’</a:t>
            </a:r>
            <a:r>
              <a:rPr lang="fr-CH" sz="1200" u="sng" kern="1200" dirty="0">
                <a:solidFill>
                  <a:schemeClr val="tx1"/>
                </a:solidFill>
                <a:effectLst/>
                <a:latin typeface="+mn-lt"/>
                <a:ea typeface="+mn-ea"/>
                <a:cs typeface="+mn-cs"/>
              </a:rPr>
              <a:t>informatique de gestion</a:t>
            </a:r>
            <a:r>
              <a:rPr lang="fr-CH" sz="1200" u="none" kern="1200" dirty="0">
                <a:solidFill>
                  <a:schemeClr val="tx1"/>
                </a:solidFill>
                <a:effectLst/>
                <a:latin typeface="+mn-lt"/>
                <a:ea typeface="+mn-ea"/>
                <a:cs typeface="+mn-cs"/>
              </a:rPr>
              <a:t> et les </a:t>
            </a:r>
            <a:r>
              <a:rPr lang="fr-CH" sz="1200" u="sng" kern="1200" dirty="0">
                <a:solidFill>
                  <a:schemeClr val="tx1"/>
                </a:solidFill>
                <a:effectLst/>
                <a:latin typeface="+mn-lt"/>
                <a:ea typeface="+mn-ea"/>
                <a:cs typeface="+mn-cs"/>
              </a:rPr>
              <a:t>sciences de la communication et des médias</a:t>
            </a:r>
            <a:r>
              <a:rPr lang="fr-CH" sz="1200" u="none" kern="1200" dirty="0">
                <a:solidFill>
                  <a:schemeClr val="tx1"/>
                </a:solidFill>
                <a:effectLst/>
                <a:latin typeface="+mn-lt"/>
                <a:ea typeface="+mn-ea"/>
                <a:cs typeface="+mn-cs"/>
              </a:rPr>
              <a:t>. Régulièrement, des Top-Manager de grandes entreprises tiennent des conférences et partagent </a:t>
            </a:r>
            <a:r>
              <a:rPr lang="fr-CH" sz="1200" kern="1200" dirty="0">
                <a:solidFill>
                  <a:schemeClr val="tx1"/>
                </a:solidFill>
                <a:effectLst/>
                <a:latin typeface="+mn-lt"/>
                <a:ea typeface="+mn-ea"/>
                <a:cs typeface="+mn-cs"/>
              </a:rPr>
              <a:t>leur expérience avec les étudiants.</a:t>
            </a:r>
          </a:p>
          <a:p>
            <a:endParaRPr lang="fr-CH"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3. Faculté des sciences et de médecine </a:t>
            </a:r>
            <a:r>
              <a:rPr lang="fr-CH" sz="1200" b="0" kern="1200" dirty="0">
                <a:solidFill>
                  <a:schemeClr val="tx1"/>
                </a:solidFill>
                <a:effectLst/>
                <a:latin typeface="+mn-lt"/>
                <a:ea typeface="+mn-ea"/>
                <a:cs typeface="+mn-cs"/>
              </a:rPr>
              <a:t>(qui représente 21</a:t>
            </a:r>
            <a:r>
              <a:rPr lang="fr-CH" sz="1200" kern="1200" dirty="0">
                <a:solidFill>
                  <a:schemeClr val="tx1"/>
                </a:solidFill>
                <a:effectLst/>
                <a:latin typeface="+mn-lt"/>
                <a:ea typeface="+mn-ea"/>
                <a:cs typeface="+mn-cs"/>
              </a:rPr>
              <a:t>% des étudiants): elle comporte deux sections, les sciences naturelles d’une part et la médecine d’autre part.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b="1" kern="1200" dirty="0">
              <a:solidFill>
                <a:schemeClr val="tx1"/>
              </a:solidFill>
              <a:effectLst/>
              <a:latin typeface="+mn-lt"/>
              <a:ea typeface="+mn-ea"/>
              <a:cs typeface="+mn-cs"/>
            </a:endParaRPr>
          </a:p>
          <a:p>
            <a:r>
              <a:rPr lang="fr-CH" sz="1200" b="1" kern="1200" dirty="0">
                <a:solidFill>
                  <a:schemeClr val="tx1"/>
                </a:solidFill>
                <a:effectLst/>
                <a:latin typeface="+mn-lt"/>
                <a:ea typeface="+mn-ea"/>
                <a:cs typeface="+mn-cs"/>
              </a:rPr>
              <a:t>4. Faculté de droit </a:t>
            </a:r>
            <a:r>
              <a:rPr lang="fr-CH" sz="1200" b="0" kern="1200" dirty="0">
                <a:solidFill>
                  <a:schemeClr val="tx1"/>
                </a:solidFill>
                <a:effectLst/>
                <a:latin typeface="+mn-lt"/>
                <a:ea typeface="+mn-ea"/>
                <a:cs typeface="+mn-cs"/>
              </a:rPr>
              <a:t>(qui représente </a:t>
            </a:r>
            <a:r>
              <a:rPr lang="fr-CH" sz="1200" kern="1200" dirty="0">
                <a:solidFill>
                  <a:schemeClr val="tx1"/>
                </a:solidFill>
                <a:effectLst/>
                <a:latin typeface="+mn-lt"/>
                <a:ea typeface="+mn-ea"/>
                <a:cs typeface="+mn-cs"/>
              </a:rPr>
              <a:t>19% des étudiants): depuis près de 250 ans, les études de droit à Fribourg font référence. Elle offre une analyse poussée en droit international et européen.</a:t>
            </a:r>
            <a:br>
              <a:rPr lang="fr-CH" sz="1200" kern="1200" dirty="0">
                <a:solidFill>
                  <a:schemeClr val="tx1"/>
                </a:solidFill>
                <a:effectLst/>
                <a:latin typeface="+mn-lt"/>
                <a:ea typeface="+mn-ea"/>
                <a:cs typeface="+mn-cs"/>
              </a:rPr>
            </a:br>
            <a:endParaRPr lang="fr-CH" sz="1200" kern="1200" dirty="0">
              <a:solidFill>
                <a:schemeClr val="tx1"/>
              </a:solidFill>
              <a:effectLst/>
              <a:latin typeface="+mn-lt"/>
              <a:ea typeface="+mn-ea"/>
              <a:cs typeface="+mn-cs"/>
            </a:endParaRPr>
          </a:p>
          <a:p>
            <a:r>
              <a:rPr lang="fr-CH" sz="1200" b="1" kern="1200" dirty="0">
                <a:solidFill>
                  <a:schemeClr val="tx1"/>
                </a:solidFill>
                <a:effectLst/>
                <a:latin typeface="+mn-lt"/>
                <a:ea typeface="+mn-ea"/>
                <a:cs typeface="+mn-cs"/>
              </a:rPr>
              <a:t>5. Faculté de théologie </a:t>
            </a:r>
            <a:r>
              <a:rPr lang="fr-CH" sz="1200" b="0" kern="1200" dirty="0">
                <a:solidFill>
                  <a:schemeClr val="tx1"/>
                </a:solidFill>
                <a:effectLst/>
                <a:latin typeface="+mn-lt"/>
                <a:ea typeface="+mn-ea"/>
                <a:cs typeface="+mn-cs"/>
              </a:rPr>
              <a:t>(qui représente </a:t>
            </a:r>
            <a:r>
              <a:rPr lang="fr-CH" sz="1200" kern="1200" dirty="0">
                <a:solidFill>
                  <a:schemeClr val="tx1"/>
                </a:solidFill>
                <a:effectLst/>
                <a:latin typeface="+mn-lt"/>
                <a:ea typeface="+mn-ea"/>
                <a:cs typeface="+mn-cs"/>
              </a:rPr>
              <a:t>4% des étudiants): c’est la plus grande faculté de théologie en Suisse. Les études en théologie peuvent être combinées avec des branches des autres facultés.</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B. Chaque faculté offre des formations en </a:t>
            </a:r>
            <a:r>
              <a:rPr lang="fr-CH" sz="1200" kern="1200" dirty="0" err="1">
                <a:solidFill>
                  <a:schemeClr val="tx1"/>
                </a:solidFill>
                <a:effectLst/>
                <a:latin typeface="+mn-lt"/>
                <a:ea typeface="+mn-ea"/>
                <a:cs typeface="+mn-cs"/>
              </a:rPr>
              <a:t>bachelor</a:t>
            </a:r>
            <a:r>
              <a:rPr lang="fr-CH" sz="1200" kern="1200" dirty="0">
                <a:solidFill>
                  <a:schemeClr val="tx1"/>
                </a:solidFill>
                <a:effectLst/>
                <a:latin typeface="+mn-lt"/>
                <a:ea typeface="+mn-ea"/>
                <a:cs typeface="+mn-cs"/>
              </a:rPr>
              <a:t>, master et doctorats dans des domaines d’études très variés.</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C. Les instituts – plus de 30 – sont extrêmement actifs dans la collaboration nationale et internationale.</a:t>
            </a:r>
            <a:endParaRPr lang="de-DE" dirty="0"/>
          </a:p>
        </p:txBody>
      </p:sp>
      <p:sp>
        <p:nvSpPr>
          <p:cNvPr id="4" name="Foliennummernplatzhalter 3"/>
          <p:cNvSpPr>
            <a:spLocks noGrp="1"/>
          </p:cNvSpPr>
          <p:nvPr>
            <p:ph type="sldNum" sz="quarter" idx="5"/>
          </p:nvPr>
        </p:nvSpPr>
        <p:spPr/>
        <p:txBody>
          <a:bodyPr/>
          <a:lstStyle/>
          <a:p>
            <a:fld id="{46167BC3-E335-4665-8934-A2481CBD462D}" type="slidenum">
              <a:rPr lang="de-CH" smtClean="0"/>
              <a:pPr/>
              <a:t>3</a:t>
            </a:fld>
            <a:endParaRPr lang="de-CH"/>
          </a:p>
        </p:txBody>
      </p:sp>
    </p:spTree>
    <p:extLst>
      <p:ext uri="{BB962C8B-B14F-4D97-AF65-F5344CB8AC3E}">
        <p14:creationId xmlns:p14="http://schemas.microsoft.com/office/powerpoint/2010/main" val="110579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fr-CH" sz="1200" b="1" kern="1200" cap="all" dirty="0">
                <a:solidFill>
                  <a:schemeClr val="tx1"/>
                </a:solidFill>
                <a:effectLst/>
                <a:latin typeface="+mn-lt"/>
                <a:ea typeface="+mn-ea"/>
                <a:cs typeface="+mn-cs"/>
              </a:rPr>
              <a:t>conjuguer les savoirs</a:t>
            </a:r>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Les possibilités d’études </a:t>
            </a:r>
            <a:r>
              <a:rPr lang="fr-CH" sz="1200" kern="1200" dirty="0" err="1">
                <a:solidFill>
                  <a:schemeClr val="tx1"/>
                </a:solidFill>
                <a:effectLst/>
                <a:latin typeface="+mn-lt"/>
                <a:ea typeface="+mn-ea"/>
                <a:cs typeface="+mn-cs"/>
              </a:rPr>
              <a:t>interfacultaires</a:t>
            </a:r>
            <a:r>
              <a:rPr lang="fr-CH" sz="1200" kern="1200" dirty="0">
                <a:solidFill>
                  <a:schemeClr val="tx1"/>
                </a:solidFill>
                <a:effectLst/>
                <a:latin typeface="+mn-lt"/>
                <a:ea typeface="+mn-ea"/>
                <a:cs typeface="+mn-cs"/>
              </a:rPr>
              <a:t> sont riches et variées, comme par exemple.</a:t>
            </a:r>
          </a:p>
          <a:p>
            <a:r>
              <a:rPr lang="fr-CH" sz="1200" kern="1200" dirty="0">
                <a:solidFill>
                  <a:schemeClr val="tx1"/>
                </a:solidFill>
                <a:effectLst/>
                <a:latin typeface="+mn-lt"/>
                <a:ea typeface="+mn-ea"/>
                <a:cs typeface="+mn-cs"/>
              </a:rPr>
              <a:t> </a:t>
            </a:r>
          </a:p>
          <a:p>
            <a:pPr marL="228600" indent="-228600">
              <a:buAutoNum type="arabicPeriod"/>
            </a:pPr>
            <a:r>
              <a:rPr lang="fr-CH" sz="1200" b="1" kern="1200" dirty="0">
                <a:solidFill>
                  <a:schemeClr val="tx1"/>
                </a:solidFill>
                <a:effectLst/>
                <a:latin typeface="+mn-lt"/>
                <a:ea typeface="+mn-ea"/>
                <a:cs typeface="+mn-cs"/>
              </a:rPr>
              <a:t>Human-IST</a:t>
            </a:r>
            <a:r>
              <a:rPr lang="fr-CH" sz="1200" kern="1200" dirty="0">
                <a:solidFill>
                  <a:schemeClr val="tx1"/>
                </a:solidFill>
                <a:effectLst/>
                <a:latin typeface="+mn-lt"/>
                <a:ea typeface="+mn-ea"/>
                <a:cs typeface="+mn-cs"/>
              </a:rPr>
              <a:t> (Human </a:t>
            </a:r>
            <a:r>
              <a:rPr lang="fr-CH" sz="1200" kern="1200" dirty="0" err="1">
                <a:solidFill>
                  <a:schemeClr val="tx1"/>
                </a:solidFill>
                <a:effectLst/>
                <a:latin typeface="+mn-lt"/>
                <a:ea typeface="+mn-ea"/>
                <a:cs typeface="+mn-cs"/>
              </a:rPr>
              <a:t>Centered</a:t>
            </a:r>
            <a:r>
              <a:rPr lang="fr-CH" sz="1200" kern="1200" dirty="0">
                <a:solidFill>
                  <a:schemeClr val="tx1"/>
                </a:solidFill>
                <a:effectLst/>
                <a:latin typeface="+mn-lt"/>
                <a:ea typeface="+mn-ea"/>
                <a:cs typeface="+mn-cs"/>
              </a:rPr>
              <a:t> Interaction Science and </a:t>
            </a:r>
            <a:r>
              <a:rPr lang="fr-CH" sz="1200" kern="1200" dirty="0" err="1">
                <a:solidFill>
                  <a:schemeClr val="tx1"/>
                </a:solidFill>
                <a:effectLst/>
                <a:latin typeface="+mn-lt"/>
                <a:ea typeface="+mn-ea"/>
                <a:cs typeface="+mn-cs"/>
              </a:rPr>
              <a:t>Technology</a:t>
            </a:r>
            <a:r>
              <a:rPr lang="fr-CH" sz="1200" kern="1200" dirty="0">
                <a:solidFill>
                  <a:schemeClr val="tx1"/>
                </a:solidFill>
                <a:effectLst/>
                <a:latin typeface="+mn-lt"/>
                <a:ea typeface="+mn-ea"/>
                <a:cs typeface="+mn-cs"/>
              </a:rPr>
              <a:t>) :</a:t>
            </a:r>
            <a:br>
              <a:rPr lang="fr-CH" sz="1200" kern="1200" dirty="0">
                <a:solidFill>
                  <a:schemeClr val="tx1"/>
                </a:solidFill>
                <a:effectLst/>
                <a:latin typeface="+mn-lt"/>
                <a:ea typeface="+mn-ea"/>
                <a:cs typeface="+mn-cs"/>
              </a:rPr>
            </a:br>
            <a:r>
              <a:rPr lang="fr-CH" sz="1200" u="sng" kern="1200" dirty="0">
                <a:solidFill>
                  <a:schemeClr val="tx1"/>
                </a:solidFill>
                <a:effectLst/>
                <a:latin typeface="+mn-lt"/>
                <a:ea typeface="+mn-ea"/>
                <a:cs typeface="+mn-cs"/>
                <a:hlinkClick r:id="rId3"/>
              </a:rPr>
              <a:t>http://human-ist.unifr.ch</a:t>
            </a:r>
            <a:br>
              <a:rPr lang="fr-CH" sz="1200" kern="1200" dirty="0">
                <a:solidFill>
                  <a:schemeClr val="tx1"/>
                </a:solidFill>
                <a:effectLst/>
                <a:latin typeface="+mn-lt"/>
                <a:ea typeface="+mn-ea"/>
                <a:cs typeface="+mn-cs"/>
              </a:rPr>
            </a:b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La Faculté des sciences, la Faculté des lettres et sciences humaines et la Faculté des sciences économiques et sociales se consacrent à la recherche et à l'enseignement sur l’interaction homme-machine, combinant l'expertise en informatique, en psychologie et en sociologie.</a:t>
            </a:r>
          </a:p>
          <a:p>
            <a:pPr marL="228600" indent="-228600">
              <a:buAutoNum type="arabicPeriod"/>
            </a:pPr>
            <a:endParaRPr lang="fr-CH" sz="1200" b="1" kern="1200" dirty="0">
              <a:solidFill>
                <a:schemeClr val="tx1"/>
              </a:solidFill>
              <a:effectLst/>
              <a:latin typeface="+mn-lt"/>
              <a:ea typeface="+mn-ea"/>
              <a:cs typeface="+mn-cs"/>
            </a:endParaRPr>
          </a:p>
          <a:p>
            <a:pPr marL="228600" indent="-228600">
              <a:buAutoNum type="arabicPeriod"/>
            </a:pPr>
            <a:r>
              <a:rPr lang="fr-CH" sz="1200" b="1" kern="1200" dirty="0">
                <a:solidFill>
                  <a:schemeClr val="tx1"/>
                </a:solidFill>
                <a:effectLst/>
                <a:latin typeface="+mn-lt"/>
                <a:ea typeface="+mn-ea"/>
                <a:cs typeface="+mn-cs"/>
              </a:rPr>
              <a:t>Centre Suisse Islam et Société :</a:t>
            </a:r>
            <a:r>
              <a:rPr lang="fr-CH" sz="1200" kern="1200" dirty="0">
                <a:solidFill>
                  <a:schemeClr val="tx1"/>
                </a:solidFill>
                <a:effectLst/>
                <a:latin typeface="+mn-lt"/>
                <a:ea typeface="+mn-ea"/>
                <a:cs typeface="+mn-cs"/>
              </a:rPr>
              <a:t> centre de compétences qui favorise la discussion académique d’une perspective musulmane sur les questions sociétales. En tant qu’institut </a:t>
            </a:r>
            <a:r>
              <a:rPr lang="fr-CH" sz="1200" kern="1200" dirty="0" err="1">
                <a:solidFill>
                  <a:schemeClr val="tx1"/>
                </a:solidFill>
                <a:effectLst/>
                <a:latin typeface="+mn-lt"/>
                <a:ea typeface="+mn-ea"/>
                <a:cs typeface="+mn-cs"/>
              </a:rPr>
              <a:t>interfacultaire</a:t>
            </a:r>
            <a:r>
              <a:rPr lang="fr-CH" sz="1200" kern="1200" dirty="0">
                <a:solidFill>
                  <a:schemeClr val="tx1"/>
                </a:solidFill>
                <a:effectLst/>
                <a:latin typeface="+mn-lt"/>
                <a:ea typeface="+mn-ea"/>
                <a:cs typeface="+mn-cs"/>
              </a:rPr>
              <a:t> des Facultés de théologie, droit et lettres, le CSIS se consacre à la recherche, à la formation de la relève scientifique et à la formation continue dans le domaine de l’islam et de la société. </a:t>
            </a:r>
            <a:br>
              <a:rPr lang="fr-CH" sz="1200" kern="1200" dirty="0">
                <a:solidFill>
                  <a:schemeClr val="tx1"/>
                </a:solidFill>
                <a:effectLst/>
                <a:latin typeface="+mn-lt"/>
                <a:ea typeface="+mn-ea"/>
                <a:cs typeface="+mn-cs"/>
              </a:rPr>
            </a:br>
            <a:r>
              <a:rPr lang="fr-CH" sz="1200" u="sng" kern="1200" dirty="0">
                <a:solidFill>
                  <a:schemeClr val="tx1"/>
                </a:solidFill>
                <a:effectLst/>
                <a:latin typeface="+mn-lt"/>
                <a:ea typeface="+mn-ea"/>
                <a:cs typeface="+mn-cs"/>
                <a:hlinkClick r:id="rId4"/>
              </a:rPr>
              <a:t>http://www3.unifr.ch/szig/fr/</a:t>
            </a:r>
            <a:r>
              <a:rPr lang="fr-CH" sz="1200" kern="1200" dirty="0">
                <a:solidFill>
                  <a:schemeClr val="tx1"/>
                </a:solidFill>
                <a:effectLst/>
                <a:latin typeface="+mn-lt"/>
                <a:ea typeface="+mn-ea"/>
                <a:cs typeface="+mn-cs"/>
              </a:rPr>
              <a:t>  </a:t>
            </a:r>
          </a:p>
          <a:p>
            <a:pPr marL="228600" indent="-228600">
              <a:buAutoNum type="arabicPeriod"/>
            </a:pPr>
            <a:endParaRPr lang="fr-CH" sz="1200" b="1" kern="1200" dirty="0">
              <a:solidFill>
                <a:schemeClr val="tx1"/>
              </a:solidFill>
              <a:effectLst/>
              <a:latin typeface="+mn-lt"/>
              <a:ea typeface="+mn-ea"/>
              <a:cs typeface="+mn-cs"/>
            </a:endParaRPr>
          </a:p>
          <a:p>
            <a:pPr marL="228600" indent="-228600">
              <a:buAutoNum type="arabicPeriod"/>
            </a:pPr>
            <a:r>
              <a:rPr lang="fr-CH" sz="1200" b="1" kern="1200" dirty="0" err="1">
                <a:solidFill>
                  <a:schemeClr val="tx1"/>
                </a:solidFill>
                <a:effectLst/>
                <a:latin typeface="+mn-lt"/>
                <a:ea typeface="+mn-ea"/>
                <a:cs typeface="+mn-cs"/>
              </a:rPr>
              <a:t>Bachelor</a:t>
            </a:r>
            <a:r>
              <a:rPr lang="fr-CH" sz="1200" b="1" kern="1200" dirty="0">
                <a:solidFill>
                  <a:schemeClr val="tx1"/>
                </a:solidFill>
                <a:effectLst/>
                <a:latin typeface="+mn-lt"/>
                <a:ea typeface="+mn-ea"/>
                <a:cs typeface="+mn-cs"/>
              </a:rPr>
              <a:t> of Arts en études économiques et juridiques :</a:t>
            </a:r>
            <a:r>
              <a:rPr lang="fr-CH" sz="1200" kern="1200" dirty="0">
                <a:solidFill>
                  <a:schemeClr val="tx1"/>
                </a:solidFill>
                <a:effectLst/>
                <a:latin typeface="+mn-lt"/>
                <a:ea typeface="+mn-ea"/>
                <a:cs typeface="+mn-cs"/>
              </a:rPr>
              <a:t> formation originale et unique en Suisse. Elle combine de manière efficace les aspects saillants des sciences de la gestion (ou du management), de l'économie politique et du droit.</a:t>
            </a:r>
            <a:br>
              <a:rPr lang="fr-CH" sz="1200" kern="1200" dirty="0">
                <a:solidFill>
                  <a:schemeClr val="tx1"/>
                </a:solidFill>
                <a:effectLst/>
                <a:latin typeface="+mn-lt"/>
                <a:ea typeface="+mn-ea"/>
                <a:cs typeface="+mn-cs"/>
              </a:rPr>
            </a:br>
            <a:r>
              <a:rPr lang="fr-CH" sz="1200" u="sng" kern="1200" dirty="0">
                <a:solidFill>
                  <a:schemeClr val="tx1"/>
                </a:solidFill>
                <a:effectLst/>
                <a:latin typeface="+mn-lt"/>
                <a:ea typeface="+mn-ea"/>
                <a:cs typeface="+mn-cs"/>
                <a:hlinkClick r:id="rId5"/>
              </a:rPr>
              <a:t>http://studies.unifr.ch/fr/bachelor/eco/ecoius</a:t>
            </a:r>
            <a:r>
              <a:rPr lang="fr-CH" sz="1200" kern="1200" dirty="0">
                <a:solidFill>
                  <a:schemeClr val="tx1"/>
                </a:solidFill>
                <a:effectLst/>
                <a:latin typeface="+mn-lt"/>
                <a:ea typeface="+mn-ea"/>
                <a:cs typeface="+mn-cs"/>
              </a:rPr>
              <a:t>   </a:t>
            </a:r>
          </a:p>
          <a:p>
            <a:pPr marL="228600" indent="-228600">
              <a:buAutoNum type="arabicPeriod"/>
            </a:pPr>
            <a:endParaRPr lang="fr-CH" sz="1200" kern="1200" dirty="0">
              <a:solidFill>
                <a:schemeClr val="tx1"/>
              </a:solidFill>
              <a:effectLst/>
              <a:latin typeface="+mn-lt"/>
              <a:ea typeface="+mn-ea"/>
              <a:cs typeface="+mn-cs"/>
            </a:endParaRPr>
          </a:p>
          <a:p>
            <a:pPr marL="685800" lvl="1" indent="-228600">
              <a:buFont typeface="+mj-lt"/>
              <a:buAutoNum type="alphaLcParenR"/>
            </a:pPr>
            <a:r>
              <a:rPr lang="fr-CH" sz="1200" kern="1200" dirty="0">
                <a:solidFill>
                  <a:schemeClr val="tx1"/>
                </a:solidFill>
                <a:effectLst/>
                <a:latin typeface="+mn-lt"/>
                <a:ea typeface="+mn-ea"/>
                <a:cs typeface="+mn-cs"/>
              </a:rPr>
              <a:t>Les sciences de la gestion s'intéressent à l'ensemble des décisions prises en entreprise.</a:t>
            </a:r>
          </a:p>
          <a:p>
            <a:pPr marL="685800" lvl="1" indent="-228600">
              <a:buFont typeface="+mj-lt"/>
              <a:buAutoNum type="alphaLcParenR"/>
            </a:pPr>
            <a:r>
              <a:rPr lang="fr-CH" sz="1200" kern="1200" dirty="0">
                <a:solidFill>
                  <a:schemeClr val="tx1"/>
                </a:solidFill>
                <a:effectLst/>
                <a:latin typeface="+mn-lt"/>
                <a:ea typeface="+mn-ea"/>
                <a:cs typeface="+mn-cs"/>
              </a:rPr>
              <a:t>L'économie politique quant à elle est à la recherche de solutions à des problèmes économiques et sociaux.</a:t>
            </a:r>
          </a:p>
          <a:p>
            <a:pPr marL="685800" lvl="1" indent="-228600">
              <a:buFont typeface="+mj-lt"/>
              <a:buAutoNum type="alphaLcParenR"/>
            </a:pPr>
            <a:r>
              <a:rPr lang="fr-CH" sz="1200" kern="1200" dirty="0">
                <a:solidFill>
                  <a:schemeClr val="tx1"/>
                </a:solidFill>
                <a:effectLst/>
                <a:latin typeface="+mn-lt"/>
                <a:ea typeface="+mn-ea"/>
                <a:cs typeface="+mn-cs"/>
              </a:rPr>
              <a:t>Les études juridiques permettent notamment de comprendre les caractéristiques et les fonctions essentielles du droit en tant que système social.</a:t>
            </a:r>
            <a:r>
              <a:rPr lang="fr-CH" dirty="0">
                <a:effectLst/>
              </a:rPr>
              <a:t> </a:t>
            </a:r>
            <a:endParaRPr lang="fr-CH"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6167BC3-E335-4665-8934-A2481CBD462D}" type="slidenum">
              <a:rPr lang="de-CH" smtClean="0"/>
              <a:pPr/>
              <a:t>4</a:t>
            </a:fld>
            <a:endParaRPr lang="de-CH"/>
          </a:p>
        </p:txBody>
      </p:sp>
    </p:spTree>
    <p:extLst>
      <p:ext uri="{BB962C8B-B14F-4D97-AF65-F5344CB8AC3E}">
        <p14:creationId xmlns:p14="http://schemas.microsoft.com/office/powerpoint/2010/main" val="179987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cap="all" dirty="0">
                <a:solidFill>
                  <a:schemeClr val="tx1"/>
                </a:solidFill>
                <a:effectLst/>
                <a:latin typeface="+mn-lt"/>
                <a:ea typeface="+mn-ea"/>
                <a:cs typeface="+mn-cs"/>
              </a:rPr>
              <a:t>Recherche de pointe</a:t>
            </a:r>
            <a:endParaRPr lang="fr-CH" sz="1200" kern="1200" dirty="0">
              <a:solidFill>
                <a:schemeClr val="tx1"/>
              </a:solidFill>
              <a:effectLst/>
              <a:latin typeface="+mn-lt"/>
              <a:ea typeface="+mn-ea"/>
              <a:cs typeface="+mn-cs"/>
            </a:endParaRPr>
          </a:p>
          <a:p>
            <a:pPr lvl="0"/>
            <a:endParaRPr lang="fr-CH" sz="1200" kern="1200" dirty="0">
              <a:solidFill>
                <a:schemeClr val="tx1"/>
              </a:solidFill>
              <a:effectLst/>
              <a:latin typeface="+mn-lt"/>
              <a:ea typeface="+mn-ea"/>
              <a:cs typeface="+mn-cs"/>
            </a:endParaRPr>
          </a:p>
          <a:p>
            <a:pPr lvl="0"/>
            <a:r>
              <a:rPr lang="fr-CH" sz="1200" b="1" kern="1200" dirty="0">
                <a:solidFill>
                  <a:schemeClr val="tx1"/>
                </a:solidFill>
                <a:effectLst/>
                <a:latin typeface="+mn-lt"/>
                <a:ea typeface="+mn-ea"/>
                <a:cs typeface="+mn-cs"/>
              </a:rPr>
              <a:t>1. National Center of </a:t>
            </a:r>
            <a:r>
              <a:rPr lang="fr-CH" sz="1200" b="1" kern="1200" dirty="0" err="1">
                <a:solidFill>
                  <a:schemeClr val="tx1"/>
                </a:solidFill>
                <a:effectLst/>
                <a:latin typeface="+mn-lt"/>
                <a:ea typeface="+mn-ea"/>
                <a:cs typeface="+mn-cs"/>
              </a:rPr>
              <a:t>Competence</a:t>
            </a:r>
            <a:r>
              <a:rPr lang="fr-CH" sz="1200" b="1" kern="1200" dirty="0">
                <a:solidFill>
                  <a:schemeClr val="tx1"/>
                </a:solidFill>
                <a:effectLst/>
                <a:latin typeface="+mn-lt"/>
                <a:ea typeface="+mn-ea"/>
                <a:cs typeface="+mn-cs"/>
              </a:rPr>
              <a:t> in </a:t>
            </a:r>
            <a:r>
              <a:rPr lang="fr-CH" sz="1200" b="1" kern="1200" dirty="0" err="1">
                <a:solidFill>
                  <a:schemeClr val="tx1"/>
                </a:solidFill>
                <a:effectLst/>
                <a:latin typeface="+mn-lt"/>
                <a:ea typeface="+mn-ea"/>
                <a:cs typeface="+mn-cs"/>
              </a:rPr>
              <a:t>Research</a:t>
            </a:r>
            <a:r>
              <a:rPr lang="fr-CH" sz="1200" b="1" kern="1200" dirty="0">
                <a:solidFill>
                  <a:schemeClr val="tx1"/>
                </a:solidFill>
                <a:effectLst/>
                <a:latin typeface="+mn-lt"/>
                <a:ea typeface="+mn-ea"/>
                <a:cs typeface="+mn-cs"/>
              </a:rPr>
              <a:t> (NCCR) ou Pôles de recherche nationaux (PRN)</a:t>
            </a: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https://www3.unifr.ch/</a:t>
            </a:r>
            <a:r>
              <a:rPr lang="fr-CH" sz="1200" kern="1200" dirty="0" err="1">
                <a:solidFill>
                  <a:schemeClr val="tx1"/>
                </a:solidFill>
                <a:effectLst/>
                <a:latin typeface="+mn-lt"/>
                <a:ea typeface="+mn-ea"/>
                <a:cs typeface="+mn-cs"/>
              </a:rPr>
              <a:t>research</a:t>
            </a:r>
            <a:r>
              <a:rPr lang="fr-CH" sz="1200" kern="1200" dirty="0">
                <a:solidFill>
                  <a:schemeClr val="tx1"/>
                </a:solidFill>
                <a:effectLst/>
                <a:latin typeface="+mn-lt"/>
                <a:ea typeface="+mn-ea"/>
                <a:cs typeface="+mn-cs"/>
              </a:rPr>
              <a:t>/</a:t>
            </a:r>
            <a:r>
              <a:rPr lang="fr-CH" sz="1200" kern="1200" dirty="0" err="1">
                <a:solidFill>
                  <a:schemeClr val="tx1"/>
                </a:solidFill>
                <a:effectLst/>
                <a:latin typeface="+mn-lt"/>
                <a:ea typeface="+mn-ea"/>
                <a:cs typeface="+mn-cs"/>
              </a:rPr>
              <a:t>fr</a:t>
            </a:r>
            <a:r>
              <a:rPr lang="fr-CH" sz="1200" kern="1200" dirty="0">
                <a:solidFill>
                  <a:schemeClr val="tx1"/>
                </a:solidFill>
                <a:effectLst/>
                <a:latin typeface="+mn-lt"/>
                <a:ea typeface="+mn-ea"/>
                <a:cs typeface="+mn-cs"/>
              </a:rPr>
              <a:t>/excellence/</a:t>
            </a:r>
            <a:r>
              <a:rPr lang="fr-CH" sz="1200" kern="1200" dirty="0" err="1">
                <a:solidFill>
                  <a:schemeClr val="tx1"/>
                </a:solidFill>
                <a:effectLst/>
                <a:latin typeface="+mn-lt"/>
                <a:ea typeface="+mn-ea"/>
                <a:cs typeface="+mn-cs"/>
              </a:rPr>
              <a:t>prn.html</a:t>
            </a:r>
            <a:endParaRPr lang="fr-CH" sz="1200" kern="1200" dirty="0">
              <a:solidFill>
                <a:schemeClr val="tx1"/>
              </a:solidFill>
              <a:effectLst/>
              <a:latin typeface="+mn-lt"/>
              <a:ea typeface="+mn-ea"/>
              <a:cs typeface="+mn-cs"/>
            </a:endParaRPr>
          </a:p>
          <a:p>
            <a:pPr lvl="0"/>
            <a:r>
              <a:rPr lang="fr-CH" sz="1200" kern="1200" dirty="0">
                <a:solidFill>
                  <a:schemeClr val="tx1"/>
                </a:solidFill>
                <a:effectLst/>
                <a:latin typeface="+mn-lt"/>
                <a:ea typeface="+mn-ea"/>
                <a:cs typeface="+mn-cs"/>
              </a:rPr>
              <a:t>http://</a:t>
            </a:r>
            <a:r>
              <a:rPr lang="fr-CH" sz="1200" kern="1200" dirty="0" err="1">
                <a:solidFill>
                  <a:schemeClr val="tx1"/>
                </a:solidFill>
                <a:effectLst/>
                <a:latin typeface="+mn-lt"/>
                <a:ea typeface="+mn-ea"/>
                <a:cs typeface="+mn-cs"/>
              </a:rPr>
              <a:t>bioinspired-materials.ch</a:t>
            </a:r>
            <a:r>
              <a:rPr lang="fr-CH" sz="1200" kern="1200" dirty="0">
                <a:solidFill>
                  <a:schemeClr val="tx1"/>
                </a:solidFill>
                <a:effectLst/>
                <a:latin typeface="+mn-lt"/>
                <a:ea typeface="+mn-ea"/>
                <a:cs typeface="+mn-cs"/>
              </a:rPr>
              <a:t>/about-us/</a:t>
            </a:r>
            <a:br>
              <a:rPr lang="fr-CH" sz="1200" kern="1200" dirty="0">
                <a:solidFill>
                  <a:schemeClr val="tx1"/>
                </a:solidFill>
                <a:effectLst/>
                <a:latin typeface="+mn-lt"/>
                <a:ea typeface="+mn-ea"/>
                <a:cs typeface="+mn-cs"/>
              </a:rPr>
            </a:b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Le Fonds national suisse a créé</a:t>
            </a:r>
            <a:r>
              <a:rPr lang="fr-CH" sz="1200" u="none" strike="noStrike" kern="1200" dirty="0">
                <a:solidFill>
                  <a:schemeClr val="tx1"/>
                </a:solidFill>
                <a:effectLst/>
                <a:latin typeface="+mn-lt"/>
                <a:ea typeface="+mn-ea"/>
                <a:cs typeface="+mn-cs"/>
                <a:hlinkClick r:id="rId3"/>
              </a:rPr>
              <a:t> les pôles de recherche nationaux (PRN)</a:t>
            </a:r>
            <a:r>
              <a:rPr lang="fr-CH" sz="1200" kern="1200" dirty="0">
                <a:solidFill>
                  <a:schemeClr val="tx1"/>
                </a:solidFill>
                <a:effectLst/>
                <a:latin typeface="+mn-lt"/>
                <a:ea typeface="+mn-ea"/>
                <a:cs typeface="+mn-cs"/>
              </a:rPr>
              <a:t> afin de soutenir la recherche sur des thèmes d’importance stratégique pour la science suisse. </a:t>
            </a: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Chaque pôle est basé dans une université suisse et dirigé par elle avec la participation d’autres institutions si bien qu’un centre d’excellence dans un domaine particulier est créé.</a:t>
            </a:r>
            <a:br>
              <a:rPr lang="fr-CH" sz="1200" kern="1200" dirty="0">
                <a:solidFill>
                  <a:schemeClr val="tx1"/>
                </a:solidFill>
                <a:effectLst/>
                <a:latin typeface="+mn-lt"/>
                <a:ea typeface="+mn-ea"/>
                <a:cs typeface="+mn-cs"/>
              </a:rPr>
            </a:b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L’Université de Fribourg abrite depuis 2014 le pôle sur les </a:t>
            </a:r>
            <a:r>
              <a:rPr lang="fr-CH" sz="1200" b="1" kern="1200" dirty="0">
                <a:solidFill>
                  <a:schemeClr val="tx1"/>
                </a:solidFill>
                <a:effectLst/>
                <a:latin typeface="+mn-lt"/>
                <a:ea typeface="+mn-ea"/>
                <a:cs typeface="+mn-cs"/>
              </a:rPr>
              <a:t>matériaux bio-inspirés</a:t>
            </a:r>
            <a:r>
              <a:rPr lang="fr-CH" sz="1200" kern="1200" dirty="0">
                <a:solidFill>
                  <a:schemeClr val="tx1"/>
                </a:solidFill>
                <a:effectLst/>
                <a:latin typeface="+mn-lt"/>
                <a:ea typeface="+mn-ea"/>
                <a:cs typeface="+mn-cs"/>
              </a:rPr>
              <a:t>. Ce pôle inclue 12 équipes de recherche de l’Université (Départements de chimie, physique, médecine et l’Institut Adolphe </a:t>
            </a:r>
            <a:r>
              <a:rPr lang="fr-CH" sz="1200" kern="1200" dirty="0" err="1">
                <a:solidFill>
                  <a:schemeClr val="tx1"/>
                </a:solidFill>
                <a:effectLst/>
                <a:latin typeface="+mn-lt"/>
                <a:ea typeface="+mn-ea"/>
                <a:cs typeface="+mn-cs"/>
              </a:rPr>
              <a:t>Merkle</a:t>
            </a:r>
            <a:r>
              <a:rPr lang="fr-CH" sz="1200" kern="1200" dirty="0">
                <a:solidFill>
                  <a:schemeClr val="tx1"/>
                </a:solidFill>
                <a:effectLst/>
                <a:latin typeface="+mn-lt"/>
                <a:ea typeface="+mn-ea"/>
                <a:cs typeface="+mn-cs"/>
              </a:rPr>
              <a:t> – AMI), ainsi que 3 équipes en provenance de l’Universités de Genève et des Ecoles polytechniques fédérales de Lausanne et Zurich.</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 </a:t>
            </a:r>
          </a:p>
          <a:p>
            <a:pPr lvl="0"/>
            <a:r>
              <a:rPr lang="fr-CH" sz="1200" b="1" kern="1200" dirty="0">
                <a:solidFill>
                  <a:schemeClr val="tx1"/>
                </a:solidFill>
                <a:effectLst/>
                <a:latin typeface="+mn-lt"/>
                <a:ea typeface="+mn-ea"/>
                <a:cs typeface="+mn-cs"/>
              </a:rPr>
              <a:t>2. Institut du plurilinguisme</a:t>
            </a:r>
            <a:br>
              <a:rPr lang="fr-CH" sz="1200" kern="1200" dirty="0">
                <a:solidFill>
                  <a:schemeClr val="tx1"/>
                </a:solidFill>
                <a:effectLst/>
                <a:latin typeface="+mn-lt"/>
                <a:ea typeface="+mn-ea"/>
                <a:cs typeface="+mn-cs"/>
              </a:rPr>
            </a:br>
            <a:r>
              <a:rPr lang="fr-CH" sz="1200" u="sng" kern="1200" dirty="0">
                <a:solidFill>
                  <a:schemeClr val="tx1"/>
                </a:solidFill>
                <a:effectLst/>
                <a:latin typeface="+mn-lt"/>
                <a:ea typeface="+mn-ea"/>
                <a:cs typeface="+mn-cs"/>
                <a:hlinkClick r:id="rId4"/>
              </a:rPr>
              <a:t>https://www3.unifr.ch/pluriling/fr/</a:t>
            </a:r>
            <a:r>
              <a:rPr lang="fr-CH" sz="1200" kern="1200" dirty="0">
                <a:solidFill>
                  <a:schemeClr val="tx1"/>
                </a:solidFill>
                <a:effectLst/>
                <a:latin typeface="+mn-lt"/>
                <a:ea typeface="+mn-ea"/>
                <a:cs typeface="+mn-cs"/>
              </a:rPr>
              <a:t> </a:t>
            </a:r>
            <a:br>
              <a:rPr lang="fr-CH" sz="1200" kern="1200" dirty="0">
                <a:solidFill>
                  <a:schemeClr val="tx1"/>
                </a:solidFill>
                <a:effectLst/>
                <a:latin typeface="+mn-lt"/>
                <a:ea typeface="+mn-ea"/>
                <a:cs typeface="+mn-cs"/>
              </a:rPr>
            </a:b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Le Domaine d’études Plurilinguisme et didactique des langues étrangères mène des recherches sur l’acquisition et l’enseignement des langues, sur les compétences plurilingues, sur les enjeux sociaux et institutionnels de la diversité linguistique, ainsi que sur le contact des langues et la description des langues minoritaires. </a:t>
            </a:r>
          </a:p>
          <a:p>
            <a:pPr lvl="0"/>
            <a:endParaRPr lang="fr-CH" sz="1200" kern="1200" dirty="0">
              <a:solidFill>
                <a:schemeClr val="tx1"/>
              </a:solidFill>
              <a:effectLst/>
              <a:latin typeface="+mn-lt"/>
              <a:ea typeface="+mn-ea"/>
              <a:cs typeface="+mn-cs"/>
            </a:endParaRPr>
          </a:p>
          <a:p>
            <a:pPr lvl="0"/>
            <a:r>
              <a:rPr lang="fr-CH" sz="1200" b="1" kern="1200" dirty="0">
                <a:solidFill>
                  <a:schemeClr val="tx1"/>
                </a:solidFill>
                <a:effectLst/>
                <a:latin typeface="+mn-lt"/>
                <a:ea typeface="+mn-ea"/>
                <a:cs typeface="+mn-cs"/>
              </a:rPr>
              <a:t>3. ERC</a:t>
            </a:r>
            <a:br>
              <a:rPr lang="fr-CH" sz="1200" b="1" kern="1200" dirty="0">
                <a:solidFill>
                  <a:schemeClr val="tx1"/>
                </a:solidFill>
                <a:effectLst/>
                <a:latin typeface="+mn-lt"/>
                <a:ea typeface="+mn-ea"/>
                <a:cs typeface="+mn-cs"/>
              </a:rPr>
            </a:br>
            <a:r>
              <a:rPr lang="fr-CH" sz="1200" b="0" u="sng" kern="1200" baseline="0" dirty="0">
                <a:solidFill>
                  <a:srgbClr val="0070C0"/>
                </a:solidFill>
                <a:effectLst/>
                <a:uFill>
                  <a:solidFill>
                    <a:srgbClr val="0070C0"/>
                  </a:solidFill>
                </a:uFill>
                <a:latin typeface="+mn-lt"/>
                <a:ea typeface="+mn-ea"/>
                <a:cs typeface="+mn-cs"/>
              </a:rPr>
              <a:t>h</a:t>
            </a:r>
            <a:r>
              <a:rPr lang="fr-CH" sz="1200" u="sng" kern="1200" dirty="0">
                <a:solidFill>
                  <a:schemeClr val="tx1"/>
                </a:solidFill>
                <a:effectLst/>
                <a:latin typeface="+mn-lt"/>
                <a:ea typeface="+mn-ea"/>
                <a:cs typeface="+mn-cs"/>
              </a:rPr>
              <a:t>ttps://www3.unifr.ch/</a:t>
            </a:r>
            <a:r>
              <a:rPr lang="fr-CH" sz="1200" u="sng" kern="1200" dirty="0" err="1">
                <a:solidFill>
                  <a:schemeClr val="tx1"/>
                </a:solidFill>
                <a:effectLst/>
                <a:latin typeface="+mn-lt"/>
                <a:ea typeface="+mn-ea"/>
                <a:cs typeface="+mn-cs"/>
              </a:rPr>
              <a:t>research</a:t>
            </a:r>
            <a:r>
              <a:rPr lang="fr-CH" sz="1200" u="sng" kern="1200" dirty="0">
                <a:solidFill>
                  <a:schemeClr val="tx1"/>
                </a:solidFill>
                <a:effectLst/>
                <a:latin typeface="+mn-lt"/>
                <a:ea typeface="+mn-ea"/>
                <a:cs typeface="+mn-cs"/>
              </a:rPr>
              <a:t>/</a:t>
            </a:r>
            <a:r>
              <a:rPr lang="fr-CH" sz="1200" u="sng" kern="1200" dirty="0" err="1">
                <a:solidFill>
                  <a:schemeClr val="tx1"/>
                </a:solidFill>
                <a:effectLst/>
                <a:latin typeface="+mn-lt"/>
                <a:ea typeface="+mn-ea"/>
                <a:cs typeface="+mn-cs"/>
              </a:rPr>
              <a:t>fr</a:t>
            </a:r>
            <a:r>
              <a:rPr lang="fr-CH" sz="1200" u="sng" kern="1200" dirty="0">
                <a:solidFill>
                  <a:schemeClr val="tx1"/>
                </a:solidFill>
                <a:effectLst/>
                <a:latin typeface="+mn-lt"/>
                <a:ea typeface="+mn-ea"/>
                <a:cs typeface="+mn-cs"/>
              </a:rPr>
              <a:t>/excellence/</a:t>
            </a:r>
            <a:r>
              <a:rPr lang="fr-CH" sz="1200" u="sng" kern="1200" dirty="0" err="1">
                <a:solidFill>
                  <a:schemeClr val="tx1"/>
                </a:solidFill>
                <a:effectLst/>
                <a:latin typeface="+mn-lt"/>
                <a:ea typeface="+mn-ea"/>
                <a:cs typeface="+mn-cs"/>
              </a:rPr>
              <a:t>erc.html</a:t>
            </a:r>
            <a:br>
              <a:rPr lang="fr-CH" sz="1200" b="1" kern="1200" dirty="0">
                <a:solidFill>
                  <a:schemeClr val="tx1"/>
                </a:solidFill>
                <a:effectLst/>
                <a:latin typeface="+mn-lt"/>
                <a:ea typeface="+mn-ea"/>
                <a:cs typeface="+mn-cs"/>
              </a:rPr>
            </a:br>
            <a:endParaRPr lang="fr-CH" sz="1200" b="1" kern="1200" dirty="0">
              <a:solidFill>
                <a:schemeClr val="tx1"/>
              </a:solidFill>
              <a:effectLst/>
              <a:latin typeface="+mn-lt"/>
              <a:ea typeface="+mn-ea"/>
              <a:cs typeface="+mn-cs"/>
            </a:endParaRPr>
          </a:p>
          <a:p>
            <a:pPr lvl="0"/>
            <a:r>
              <a:rPr lang="fr-CH" sz="1200" b="0" i="0" u="none" strike="noStrike" kern="1200" dirty="0">
                <a:solidFill>
                  <a:schemeClr val="tx1"/>
                </a:solidFill>
                <a:effectLst/>
                <a:latin typeface="+mn-lt"/>
                <a:ea typeface="+mn-ea"/>
                <a:cs typeface="+mn-cs"/>
              </a:rPr>
              <a:t>Les subventions du Conseil Européen de la Recherche (</a:t>
            </a:r>
            <a:r>
              <a:rPr lang="fr-CH" sz="1200" b="0" i="0" u="none" strike="noStrike" kern="1200" dirty="0">
                <a:solidFill>
                  <a:schemeClr val="tx1"/>
                </a:solidFill>
                <a:effectLst/>
                <a:latin typeface="+mn-lt"/>
                <a:ea typeface="+mn-ea"/>
                <a:cs typeface="+mn-cs"/>
                <a:hlinkClick r:id="rId5"/>
              </a:rPr>
              <a:t>European Research Council, ERC</a:t>
            </a:r>
            <a:r>
              <a:rPr lang="fr-CH" sz="1200" b="0" i="0" u="none" strike="noStrike" kern="1200" dirty="0">
                <a:solidFill>
                  <a:schemeClr val="tx1"/>
                </a:solidFill>
                <a:effectLst/>
                <a:latin typeface="+mn-lt"/>
                <a:ea typeface="+mn-ea"/>
                <a:cs typeface="+mn-cs"/>
              </a:rPr>
              <a:t>) font partie des financements européens les plus prestigieux pour des chercheurs indépendants.</a:t>
            </a:r>
          </a:p>
          <a:p>
            <a:r>
              <a:rPr lang="fr-CH" sz="1200" b="0" i="0" u="none" strike="noStrike" kern="1200" dirty="0">
                <a:solidFill>
                  <a:schemeClr val="tx1"/>
                </a:solidFill>
                <a:effectLst/>
                <a:latin typeface="+mn-lt"/>
                <a:ea typeface="+mn-ea"/>
                <a:cs typeface="+mn-cs"/>
              </a:rPr>
              <a:t>L’ERC ne soutient que les projets les plus novateurs et les chercheurs les plus créatifs.</a:t>
            </a:r>
          </a:p>
          <a:p>
            <a:endParaRPr lang="fr-CH" sz="1200" b="0" i="0" u="none" strike="noStrike" kern="1200" dirty="0">
              <a:solidFill>
                <a:schemeClr val="tx1"/>
              </a:solidFill>
              <a:effectLst/>
              <a:latin typeface="+mn-lt"/>
              <a:ea typeface="+mn-ea"/>
              <a:cs typeface="+mn-cs"/>
            </a:endParaRPr>
          </a:p>
          <a:p>
            <a:r>
              <a:rPr lang="fr-CH" sz="1200" b="0" i="0" u="none" strike="noStrike" kern="1200" dirty="0">
                <a:solidFill>
                  <a:schemeClr val="tx1"/>
                </a:solidFill>
                <a:effectLst/>
                <a:latin typeface="+mn-lt"/>
                <a:ea typeface="+mn-ea"/>
                <a:cs typeface="+mn-cs"/>
              </a:rPr>
              <a:t>Plusieurs chercheurs de l'Université de Fribourg ont reçu des subventions prestigieuses attribuées par le Conseil européen de la recherche, dont:</a:t>
            </a:r>
            <a:br>
              <a:rPr lang="fr-CH" sz="1200" b="0" i="0" u="none" strike="noStrike" kern="1200" dirty="0">
                <a:solidFill>
                  <a:schemeClr val="tx1"/>
                </a:solidFill>
                <a:effectLst/>
                <a:latin typeface="+mn-lt"/>
                <a:ea typeface="+mn-ea"/>
                <a:cs typeface="+mn-cs"/>
              </a:rPr>
            </a:br>
            <a:endParaRPr lang="fr-CH" sz="1200" b="0" i="0" u="none" strike="noStrike" kern="1200" dirty="0">
              <a:solidFill>
                <a:schemeClr val="tx1"/>
              </a:solidFill>
              <a:effectLst/>
              <a:latin typeface="+mn-lt"/>
              <a:ea typeface="+mn-ea"/>
              <a:cs typeface="+mn-cs"/>
            </a:endParaRPr>
          </a:p>
          <a:p>
            <a:pPr marL="228600" indent="-228600">
              <a:buAutoNum type="alphaLcPeriod"/>
            </a:pPr>
            <a:r>
              <a:rPr lang="fr-CH" sz="1200" b="0" i="0" u="none" strike="noStrike" kern="1200" dirty="0">
                <a:solidFill>
                  <a:schemeClr val="tx1"/>
                </a:solidFill>
                <a:effectLst/>
                <a:latin typeface="+mn-lt"/>
                <a:ea typeface="+mn-ea"/>
                <a:cs typeface="+mn-cs"/>
              </a:rPr>
              <a:t>Prof. Philippe </a:t>
            </a:r>
            <a:r>
              <a:rPr lang="fr-CH" sz="1200" b="0" i="0" u="none" strike="noStrike" kern="1200" dirty="0" err="1">
                <a:solidFill>
                  <a:schemeClr val="tx1"/>
                </a:solidFill>
                <a:effectLst/>
                <a:latin typeface="+mn-lt"/>
                <a:ea typeface="+mn-ea"/>
                <a:cs typeface="+mn-cs"/>
              </a:rPr>
              <a:t>Cudré</a:t>
            </a:r>
            <a:r>
              <a:rPr lang="fr-CH" sz="1200" b="0" i="0" u="none" strike="noStrike" kern="1200" dirty="0">
                <a:solidFill>
                  <a:schemeClr val="tx1"/>
                </a:solidFill>
                <a:effectLst/>
                <a:latin typeface="+mn-lt"/>
                <a:ea typeface="+mn-ea"/>
                <a:cs typeface="+mn-cs"/>
              </a:rPr>
              <a:t>-Mauroux, Département d’informatique, est soutenu dans son travail dans le domaine du "Big Data application".</a:t>
            </a:r>
            <a:br>
              <a:rPr lang="fr-CH" sz="1200" b="0" i="0" u="none" strike="noStrike" kern="1200" dirty="0">
                <a:solidFill>
                  <a:schemeClr val="tx1"/>
                </a:solidFill>
                <a:effectLst/>
                <a:latin typeface="+mn-lt"/>
                <a:ea typeface="+mn-ea"/>
                <a:cs typeface="+mn-cs"/>
              </a:rPr>
            </a:br>
            <a:r>
              <a:rPr lang="fr-CH" sz="1200" b="0" i="0" u="none" strike="noStrike" kern="1200" dirty="0">
                <a:solidFill>
                  <a:schemeClr val="tx1"/>
                </a:solidFill>
                <a:effectLst/>
                <a:latin typeface="+mn-lt"/>
                <a:ea typeface="+mn-ea"/>
                <a:cs typeface="+mn-cs"/>
                <a:sym typeface="Wingdings" pitchFamily="2" charset="2"/>
              </a:rPr>
              <a:t> </a:t>
            </a:r>
            <a:r>
              <a:rPr lang="fr-CH" sz="1200" b="0" i="0" u="sng" strike="noStrike" kern="1200" dirty="0">
                <a:solidFill>
                  <a:schemeClr val="tx1"/>
                </a:solidFill>
                <a:effectLst/>
                <a:latin typeface="+mn-lt"/>
                <a:ea typeface="+mn-ea"/>
                <a:cs typeface="+mn-cs"/>
                <a:sym typeface="Wingdings" pitchFamily="2" charset="2"/>
              </a:rPr>
              <a:t>https://</a:t>
            </a:r>
            <a:r>
              <a:rPr lang="fr-CH" sz="1200" b="0" i="0" u="sng" strike="noStrike" kern="1200" dirty="0" err="1">
                <a:solidFill>
                  <a:schemeClr val="tx1"/>
                </a:solidFill>
                <a:effectLst/>
                <a:latin typeface="+mn-lt"/>
                <a:ea typeface="+mn-ea"/>
                <a:cs typeface="+mn-cs"/>
                <a:sym typeface="Wingdings" pitchFamily="2" charset="2"/>
              </a:rPr>
              <a:t>exascale.info</a:t>
            </a:r>
            <a:br>
              <a:rPr lang="fr-CH" sz="1200" b="0" i="0" u="sng" strike="noStrike" kern="1200" dirty="0">
                <a:solidFill>
                  <a:schemeClr val="tx1"/>
                </a:solidFill>
                <a:effectLst/>
                <a:latin typeface="+mn-lt"/>
                <a:ea typeface="+mn-ea"/>
                <a:cs typeface="+mn-cs"/>
                <a:sym typeface="Wingdings" pitchFamily="2" charset="2"/>
              </a:rPr>
            </a:br>
            <a:endParaRPr lang="fr-CH" sz="1200" b="0" i="0" u="sng" strike="noStrike" kern="1200" dirty="0">
              <a:solidFill>
                <a:schemeClr val="tx1"/>
              </a:solidFill>
              <a:effectLst/>
              <a:latin typeface="+mn-lt"/>
              <a:ea typeface="+mn-ea"/>
              <a:cs typeface="+mn-cs"/>
              <a:sym typeface="Wingdings" pitchFamily="2" charset="2"/>
            </a:endParaRPr>
          </a:p>
          <a:p>
            <a:pPr marL="228600" indent="-228600">
              <a:buAutoNum type="alphaLcPeriod"/>
            </a:pPr>
            <a:r>
              <a:rPr lang="fr-CH" sz="1200" b="0" i="0" u="none" strike="noStrike" kern="1200" dirty="0">
                <a:solidFill>
                  <a:schemeClr val="tx1"/>
                </a:solidFill>
                <a:effectLst/>
                <a:latin typeface="+mn-lt"/>
                <a:ea typeface="+mn-ea"/>
                <a:cs typeface="+mn-cs"/>
              </a:rPr>
              <a:t>Prof. Björn </a:t>
            </a:r>
            <a:r>
              <a:rPr lang="fr-CH" sz="1200" b="0" i="0" u="none" strike="noStrike" kern="1200" dirty="0" err="1">
                <a:solidFill>
                  <a:schemeClr val="tx1"/>
                </a:solidFill>
                <a:effectLst/>
                <a:latin typeface="+mn-lt"/>
                <a:ea typeface="+mn-ea"/>
                <a:cs typeface="+mn-cs"/>
              </a:rPr>
              <a:t>Rasch</a:t>
            </a:r>
            <a:r>
              <a:rPr lang="fr-CH" sz="1200" b="0" i="0" u="none" strike="noStrike" kern="1200" dirty="0">
                <a:solidFill>
                  <a:schemeClr val="tx1"/>
                </a:solidFill>
                <a:effectLst/>
                <a:latin typeface="+mn-lt"/>
                <a:ea typeface="+mn-ea"/>
                <a:cs typeface="+mn-cs"/>
              </a:rPr>
              <a:t>, Département de psychologie, soutenu dans sa recherche dans le domaine du sommeil et de l’insomnie.</a:t>
            </a:r>
            <a:br>
              <a:rPr lang="fr-CH" sz="1200" b="0" i="0" u="none" strike="noStrike" kern="1200" dirty="0">
                <a:solidFill>
                  <a:schemeClr val="tx1"/>
                </a:solidFill>
                <a:effectLst/>
                <a:latin typeface="+mn-lt"/>
                <a:ea typeface="+mn-ea"/>
                <a:cs typeface="+mn-cs"/>
              </a:rPr>
            </a:br>
            <a:r>
              <a:rPr lang="fr-CH" sz="1200" b="0" i="0" u="none" strike="noStrike" kern="1200" dirty="0">
                <a:solidFill>
                  <a:schemeClr val="tx1"/>
                </a:solidFill>
                <a:effectLst/>
                <a:latin typeface="+mn-lt"/>
                <a:ea typeface="+mn-ea"/>
                <a:cs typeface="+mn-cs"/>
                <a:sym typeface="Wingdings" pitchFamily="2" charset="2"/>
              </a:rPr>
              <a:t> </a:t>
            </a:r>
            <a:r>
              <a:rPr lang="fr-CH" sz="1200" b="0" i="0" u="sng" strike="noStrike" kern="1200" dirty="0">
                <a:solidFill>
                  <a:schemeClr val="tx1"/>
                </a:solidFill>
                <a:effectLst/>
                <a:latin typeface="+mn-lt"/>
                <a:ea typeface="+mn-ea"/>
                <a:cs typeface="+mn-cs"/>
                <a:sym typeface="Wingdings" pitchFamily="2" charset="2"/>
              </a:rPr>
              <a:t>http://</a:t>
            </a:r>
            <a:r>
              <a:rPr lang="fr-CH" sz="1200" b="0" i="0" u="sng" strike="noStrike" kern="1200" dirty="0" err="1">
                <a:solidFill>
                  <a:schemeClr val="tx1"/>
                </a:solidFill>
                <a:effectLst/>
                <a:latin typeface="+mn-lt"/>
                <a:ea typeface="+mn-ea"/>
                <a:cs typeface="+mn-cs"/>
                <a:sym typeface="Wingdings" pitchFamily="2" charset="2"/>
              </a:rPr>
              <a:t>www.unifr.ch</a:t>
            </a:r>
            <a:r>
              <a:rPr lang="fr-CH" sz="1200" b="0" i="0" u="sng" strike="noStrike" kern="1200" dirty="0">
                <a:solidFill>
                  <a:schemeClr val="tx1"/>
                </a:solidFill>
                <a:effectLst/>
                <a:latin typeface="+mn-lt"/>
                <a:ea typeface="+mn-ea"/>
                <a:cs typeface="+mn-cs"/>
                <a:sym typeface="Wingdings" pitchFamily="2" charset="2"/>
              </a:rPr>
              <a:t>/psycho/de/</a:t>
            </a:r>
            <a:r>
              <a:rPr lang="fr-CH" sz="1200" b="0" i="0" u="sng" strike="noStrike" kern="1200" dirty="0" err="1">
                <a:solidFill>
                  <a:schemeClr val="tx1"/>
                </a:solidFill>
                <a:effectLst/>
                <a:latin typeface="+mn-lt"/>
                <a:ea typeface="+mn-ea"/>
                <a:cs typeface="+mn-cs"/>
                <a:sym typeface="Wingdings" pitchFamily="2" charset="2"/>
              </a:rPr>
              <a:t>research</a:t>
            </a:r>
            <a:r>
              <a:rPr lang="fr-CH" sz="1200" b="0" i="0" u="sng" strike="noStrike" kern="1200" dirty="0">
                <a:solidFill>
                  <a:schemeClr val="tx1"/>
                </a:solidFill>
                <a:effectLst/>
                <a:latin typeface="+mn-lt"/>
                <a:ea typeface="+mn-ea"/>
                <a:cs typeface="+mn-cs"/>
                <a:sym typeface="Wingdings" pitchFamily="2" charset="2"/>
              </a:rPr>
              <a:t>/</a:t>
            </a:r>
            <a:r>
              <a:rPr lang="fr-CH" sz="1200" b="0" i="0" u="sng" strike="noStrike" kern="1200" dirty="0" err="1">
                <a:solidFill>
                  <a:schemeClr val="tx1"/>
                </a:solidFill>
                <a:effectLst/>
                <a:latin typeface="+mn-lt"/>
                <a:ea typeface="+mn-ea"/>
                <a:cs typeface="+mn-cs"/>
                <a:sym typeface="Wingdings" pitchFamily="2" charset="2"/>
              </a:rPr>
              <a:t>cogpsy</a:t>
            </a:r>
            <a:br>
              <a:rPr lang="fr-CH" sz="1200" b="0" i="0" u="sng" strike="noStrike" kern="1200" dirty="0">
                <a:solidFill>
                  <a:schemeClr val="tx1"/>
                </a:solidFill>
                <a:effectLst/>
                <a:latin typeface="+mn-lt"/>
                <a:ea typeface="+mn-ea"/>
                <a:cs typeface="+mn-cs"/>
                <a:sym typeface="Wingdings" pitchFamily="2" charset="2"/>
              </a:rPr>
            </a:br>
            <a:endParaRPr lang="fr-CH" sz="1200" b="0" i="0" u="sng" strike="noStrike" kern="1200" dirty="0">
              <a:solidFill>
                <a:schemeClr val="tx1"/>
              </a:solidFill>
              <a:effectLst/>
              <a:latin typeface="+mn-lt"/>
              <a:ea typeface="+mn-ea"/>
              <a:cs typeface="+mn-cs"/>
            </a:endParaRPr>
          </a:p>
          <a:p>
            <a:pPr marL="228600" indent="-228600">
              <a:buAutoNum type="alphaLcPeriod"/>
            </a:pPr>
            <a:r>
              <a:rPr lang="fr-CH" sz="1200" b="0" i="0" u="none" strike="noStrike" kern="1200" dirty="0">
                <a:solidFill>
                  <a:schemeClr val="tx1"/>
                </a:solidFill>
                <a:effectLst/>
                <a:latin typeface="+mn-lt"/>
                <a:ea typeface="+mn-ea"/>
                <a:cs typeface="+mn-cs"/>
              </a:rPr>
              <a:t>Professeure Véronique </a:t>
            </a:r>
            <a:r>
              <a:rPr lang="fr-CH" sz="1200" b="0" i="0" u="none" strike="noStrike" kern="1200" dirty="0" err="1">
                <a:solidFill>
                  <a:schemeClr val="tx1"/>
                </a:solidFill>
                <a:effectLst/>
                <a:latin typeface="+mn-lt"/>
                <a:ea typeface="+mn-ea"/>
                <a:cs typeface="+mn-cs"/>
              </a:rPr>
              <a:t>Dasen</a:t>
            </a:r>
            <a:r>
              <a:rPr lang="fr-CH" sz="1200" b="0" i="0" u="none" strike="noStrike" kern="1200" dirty="0">
                <a:solidFill>
                  <a:schemeClr val="tx1"/>
                </a:solidFill>
                <a:effectLst/>
                <a:latin typeface="+mn-lt"/>
                <a:ea typeface="+mn-ea"/>
                <a:cs typeface="+mn-cs"/>
              </a:rPr>
              <a:t>, Département d'archéologie, est soutenue pour son travail sur le rôle culturel du jeu dans l’Antiquité classique.</a:t>
            </a:r>
            <a:br>
              <a:rPr lang="fr-CH" sz="1200" b="0" i="0" u="none" strike="noStrike" kern="1200" dirty="0">
                <a:solidFill>
                  <a:schemeClr val="tx1"/>
                </a:solidFill>
                <a:effectLst/>
                <a:latin typeface="+mn-lt"/>
                <a:ea typeface="+mn-ea"/>
                <a:cs typeface="+mn-cs"/>
              </a:rPr>
            </a:br>
            <a:r>
              <a:rPr lang="fr-CH" sz="1200" b="0" i="0" u="none" strike="noStrike" kern="1200" dirty="0">
                <a:solidFill>
                  <a:schemeClr val="tx1"/>
                </a:solidFill>
                <a:effectLst/>
                <a:latin typeface="+mn-lt"/>
                <a:ea typeface="+mn-ea"/>
                <a:cs typeface="+mn-cs"/>
                <a:sym typeface="Wingdings" pitchFamily="2" charset="2"/>
              </a:rPr>
              <a:t> </a:t>
            </a:r>
            <a:r>
              <a:rPr lang="fr-CH" sz="1200" b="0" i="0" u="sng" strike="noStrike" kern="1200" dirty="0">
                <a:solidFill>
                  <a:schemeClr val="tx1"/>
                </a:solidFill>
                <a:effectLst/>
                <a:latin typeface="+mn-lt"/>
                <a:ea typeface="+mn-ea"/>
                <a:cs typeface="+mn-cs"/>
                <a:sym typeface="Wingdings" pitchFamily="2" charset="2"/>
              </a:rPr>
              <a:t>https://</a:t>
            </a:r>
            <a:r>
              <a:rPr lang="fr-CH" sz="1200" b="0" i="0" u="sng" strike="noStrike" kern="1200" dirty="0" err="1">
                <a:solidFill>
                  <a:schemeClr val="tx1"/>
                </a:solidFill>
                <a:effectLst/>
                <a:latin typeface="+mn-lt"/>
                <a:ea typeface="+mn-ea"/>
                <a:cs typeface="+mn-cs"/>
                <a:sym typeface="Wingdings" pitchFamily="2" charset="2"/>
              </a:rPr>
              <a:t>locusludi.unifr.ch</a:t>
            </a:r>
            <a:endParaRPr lang="fr-CH" sz="1200" b="0" i="0" u="sng" strike="noStrike" kern="1200" dirty="0">
              <a:solidFill>
                <a:schemeClr val="tx1"/>
              </a:solidFill>
              <a:effectLst/>
              <a:latin typeface="+mn-lt"/>
              <a:ea typeface="+mn-ea"/>
              <a:cs typeface="+mn-cs"/>
              <a:sym typeface="Wingdings" pitchFamily="2" charset="2"/>
            </a:endParaRPr>
          </a:p>
        </p:txBody>
      </p:sp>
      <p:sp>
        <p:nvSpPr>
          <p:cNvPr id="4" name="Foliennummernplatzhalter 3"/>
          <p:cNvSpPr>
            <a:spLocks noGrp="1"/>
          </p:cNvSpPr>
          <p:nvPr>
            <p:ph type="sldNum" sz="quarter" idx="5"/>
          </p:nvPr>
        </p:nvSpPr>
        <p:spPr/>
        <p:txBody>
          <a:bodyPr/>
          <a:lstStyle/>
          <a:p>
            <a:fld id="{46167BC3-E335-4665-8934-A2481CBD462D}" type="slidenum">
              <a:rPr lang="de-CH" smtClean="0"/>
              <a:pPr/>
              <a:t>5</a:t>
            </a:fld>
            <a:endParaRPr lang="de-CH"/>
          </a:p>
        </p:txBody>
      </p:sp>
    </p:spTree>
    <p:extLst>
      <p:ext uri="{BB962C8B-B14F-4D97-AF65-F5344CB8AC3E}">
        <p14:creationId xmlns:p14="http://schemas.microsoft.com/office/powerpoint/2010/main" val="388306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cap="all" dirty="0">
                <a:solidFill>
                  <a:schemeClr val="tx1"/>
                </a:solidFill>
                <a:effectLst/>
                <a:latin typeface="+mn-lt"/>
                <a:ea typeface="+mn-ea"/>
                <a:cs typeface="+mn-cs"/>
              </a:rPr>
              <a:t>Proches et accessibles</a:t>
            </a:r>
            <a:endParaRPr lang="fr-CH" sz="1200" kern="1200" dirty="0">
              <a:solidFill>
                <a:schemeClr val="tx1"/>
              </a:solidFill>
              <a:effectLst/>
              <a:latin typeface="+mn-lt"/>
              <a:ea typeface="+mn-ea"/>
              <a:cs typeface="+mn-cs"/>
            </a:endParaRPr>
          </a:p>
          <a:p>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A l’Université de Fribourg, </a:t>
            </a:r>
            <a:r>
              <a:rPr lang="fr-CH" sz="1200" b="1" kern="1200" dirty="0">
                <a:solidFill>
                  <a:schemeClr val="tx1"/>
                </a:solidFill>
                <a:effectLst/>
                <a:latin typeface="+mn-lt"/>
                <a:ea typeface="+mn-ea"/>
                <a:cs typeface="+mn-cs"/>
              </a:rPr>
              <a:t>vous ne serez jamais un numéro !</a:t>
            </a:r>
            <a:r>
              <a:rPr lang="fr-CH" sz="1200" kern="1200" dirty="0">
                <a:solidFill>
                  <a:schemeClr val="tx1"/>
                </a:solidFill>
                <a:effectLst/>
                <a:latin typeface="+mn-lt"/>
                <a:ea typeface="+mn-ea"/>
                <a:cs typeface="+mn-cs"/>
              </a:rPr>
              <a:t> En tant qu’</a:t>
            </a:r>
            <a:r>
              <a:rPr lang="fr-CH" sz="1200" kern="1200" dirty="0" err="1">
                <a:solidFill>
                  <a:schemeClr val="tx1"/>
                </a:solidFill>
                <a:effectLst/>
                <a:latin typeface="+mn-lt"/>
                <a:ea typeface="+mn-ea"/>
                <a:cs typeface="+mn-cs"/>
              </a:rPr>
              <a:t>étudiant·e</a:t>
            </a:r>
            <a:r>
              <a:rPr lang="fr-CH" sz="1200" kern="1200" dirty="0">
                <a:solidFill>
                  <a:schemeClr val="tx1"/>
                </a:solidFill>
                <a:effectLst/>
                <a:latin typeface="+mn-lt"/>
                <a:ea typeface="+mn-ea"/>
                <a:cs typeface="+mn-cs"/>
              </a:rPr>
              <a:t>, vous pouvez avoir un rapport privilégié avec vos professeurs et assistants et assistantes pour vous soutenir et vous accompagner tout au long de vos études. Ceci est un point fondamental pour nous et fait partie de l’esprit fribourgeois qui est propre à tous les membres de la communauté universitaire. </a:t>
            </a:r>
          </a:p>
          <a:p>
            <a:endParaRPr lang="fr-CH" sz="1200" kern="1200" dirty="0">
              <a:solidFill>
                <a:schemeClr val="tx1"/>
              </a:solidFill>
              <a:effectLst/>
              <a:latin typeface="+mn-lt"/>
              <a:ea typeface="+mn-ea"/>
              <a:cs typeface="+mn-cs"/>
            </a:endParaRPr>
          </a:p>
          <a:p>
            <a:r>
              <a:rPr lang="fr-CH" sz="1200" b="1" kern="1200" dirty="0">
                <a:solidFill>
                  <a:schemeClr val="tx1"/>
                </a:solidFill>
                <a:effectLst/>
                <a:latin typeface="+mn-lt"/>
                <a:ea typeface="+mn-ea"/>
                <a:cs typeface="+mn-cs"/>
              </a:rPr>
              <a:t>&gt; VIDEO</a:t>
            </a:r>
          </a:p>
          <a:p>
            <a:endParaRPr lang="de-DE" dirty="0"/>
          </a:p>
        </p:txBody>
      </p:sp>
      <p:sp>
        <p:nvSpPr>
          <p:cNvPr id="4" name="Foliennummernplatzhalter 3"/>
          <p:cNvSpPr>
            <a:spLocks noGrp="1"/>
          </p:cNvSpPr>
          <p:nvPr>
            <p:ph type="sldNum" sz="quarter" idx="5"/>
          </p:nvPr>
        </p:nvSpPr>
        <p:spPr/>
        <p:txBody>
          <a:bodyPr/>
          <a:lstStyle/>
          <a:p>
            <a:fld id="{46167BC3-E335-4665-8934-A2481CBD462D}" type="slidenum">
              <a:rPr lang="de-CH" smtClean="0"/>
              <a:pPr/>
              <a:t>6</a:t>
            </a:fld>
            <a:endParaRPr lang="de-CH"/>
          </a:p>
        </p:txBody>
      </p:sp>
    </p:spTree>
    <p:extLst>
      <p:ext uri="{BB962C8B-B14F-4D97-AF65-F5344CB8AC3E}">
        <p14:creationId xmlns:p14="http://schemas.microsoft.com/office/powerpoint/2010/main" val="2286673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dirty="0">
                <a:solidFill>
                  <a:schemeClr val="tx1"/>
                </a:solidFill>
                <a:effectLst/>
                <a:latin typeface="+mn-lt"/>
                <a:ea typeface="+mn-ea"/>
                <a:cs typeface="+mn-cs"/>
              </a:rPr>
              <a:t>SEULE VILLE UNIVERSITAIRE</a:t>
            </a:r>
            <a:br>
              <a:rPr lang="fr-CH" sz="1200" b="1"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L’image de Fribourg est étroitement liée à la place qu’occupe l’Université dans la vie socio-culturelle et ceci est une situation unique en Suisse. Nulle part ailleurs, une université a un tel impact sur le paysage urbain où près d’un quart de la population est estudiantine. </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Contrairement à d’autres campus qui se trouvent en dehors de la ville, Fribourg est une Ville-Campus où tout est à proximité. La ville est notre campus !</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Source : </a:t>
            </a:r>
          </a:p>
          <a:p>
            <a:r>
              <a:rPr lang="fr-CH" sz="1200" kern="1200" dirty="0">
                <a:solidFill>
                  <a:schemeClr val="tx1"/>
                </a:solidFill>
                <a:effectLst/>
                <a:latin typeface="+mn-lt"/>
                <a:ea typeface="+mn-ea"/>
                <a:cs typeface="+mn-cs"/>
              </a:rPr>
              <a:t>Actuellement (SA-2023, OFS </a:t>
            </a:r>
            <a:r>
              <a:rPr lang="fr-CH" sz="1200" kern="1200" dirty="0" err="1">
                <a:solidFill>
                  <a:schemeClr val="tx1"/>
                </a:solidFill>
                <a:effectLst/>
                <a:latin typeface="+mn-lt"/>
                <a:ea typeface="+mn-ea"/>
                <a:cs typeface="+mn-cs"/>
              </a:rPr>
              <a:t>étud</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inscr</a:t>
            </a:r>
            <a:r>
              <a:rPr lang="fr-CH" sz="1200" kern="1200" dirty="0">
                <a:solidFill>
                  <a:schemeClr val="tx1"/>
                </a:solidFill>
                <a:effectLst/>
                <a:latin typeface="+mn-lt"/>
                <a:ea typeface="+mn-ea"/>
                <a:cs typeface="+mn-cs"/>
              </a:rPr>
              <a:t>., DIT-BI) : 10’167.</a:t>
            </a:r>
          </a:p>
        </p:txBody>
      </p:sp>
      <p:sp>
        <p:nvSpPr>
          <p:cNvPr id="4" name="Foliennummernplatzhalter 3"/>
          <p:cNvSpPr>
            <a:spLocks noGrp="1"/>
          </p:cNvSpPr>
          <p:nvPr>
            <p:ph type="sldNum" sz="quarter" idx="5"/>
          </p:nvPr>
        </p:nvSpPr>
        <p:spPr/>
        <p:txBody>
          <a:bodyPr/>
          <a:lstStyle/>
          <a:p>
            <a:fld id="{46167BC3-E335-4665-8934-A2481CBD462D}" type="slidenum">
              <a:rPr lang="de-CH" smtClean="0"/>
              <a:pPr/>
              <a:t>7</a:t>
            </a:fld>
            <a:endParaRPr lang="de-CH"/>
          </a:p>
        </p:txBody>
      </p:sp>
    </p:spTree>
    <p:extLst>
      <p:ext uri="{BB962C8B-B14F-4D97-AF65-F5344CB8AC3E}">
        <p14:creationId xmlns:p14="http://schemas.microsoft.com/office/powerpoint/2010/main" val="135276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cap="all" dirty="0">
                <a:solidFill>
                  <a:schemeClr val="tx1"/>
                </a:solidFill>
                <a:effectLst/>
                <a:latin typeface="+mn-lt"/>
                <a:ea typeface="+mn-ea"/>
                <a:cs typeface="+mn-cs"/>
              </a:rPr>
              <a:t>Enfin chez moi !</a:t>
            </a:r>
            <a:endParaRPr lang="fr-CH" sz="1200" kern="1200" dirty="0">
              <a:solidFill>
                <a:schemeClr val="tx1"/>
              </a:solidFill>
              <a:effectLst/>
              <a:latin typeface="+mn-lt"/>
              <a:ea typeface="+mn-ea"/>
              <a:cs typeface="+mn-cs"/>
            </a:endParaRPr>
          </a:p>
          <a:p>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Le taux de logements vacants est sain et les loyers à Fribourg sont abordables. Grâce à cela, Fribourg est un endroit privilégié pour des étudiants suisses et étrangers… ET pour beaucoup l’opportunité de quitter le nid parental. </a:t>
            </a:r>
          </a:p>
          <a:p>
            <a:r>
              <a:rPr lang="fr-CH" sz="1200" kern="1200" dirty="0">
                <a:solidFill>
                  <a:schemeClr val="tx1"/>
                </a:solidFill>
                <a:effectLst/>
                <a:latin typeface="+mn-lt"/>
                <a:ea typeface="+mn-ea"/>
                <a:cs typeface="+mn-cs"/>
              </a:rPr>
              <a:t>Les colocations sont très nombreuses et offrent la possibilité de découvrir la vie fribourgeoise et de rencontrer les habitants ainsi que les particularités de la région.</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Comparatif pour un appartement de 80m2</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…Et quelques étudiants qui vous parlent eux-mêmes. </a:t>
            </a:r>
            <a:r>
              <a:rPr lang="fr-CH" sz="1200" b="1" kern="1200" dirty="0">
                <a:solidFill>
                  <a:schemeClr val="tx1"/>
                </a:solidFill>
                <a:effectLst/>
                <a:latin typeface="+mn-lt"/>
                <a:ea typeface="+mn-ea"/>
                <a:cs typeface="+mn-cs"/>
              </a:rPr>
              <a:t>&gt;</a:t>
            </a:r>
            <a:r>
              <a:rPr lang="fr-CH" sz="1200" b="1" i="0" kern="1200" baseline="0" dirty="0">
                <a:solidFill>
                  <a:srgbClr val="FF0000"/>
                </a:solidFill>
                <a:effectLst/>
                <a:latin typeface="+mn-lt"/>
                <a:ea typeface="+mn-ea"/>
                <a:cs typeface="+mn-cs"/>
              </a:rPr>
              <a:t>VIDEO</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Chiffres:</a:t>
            </a:r>
          </a:p>
          <a:p>
            <a:r>
              <a:rPr lang="fr-CH" sz="1200" kern="1200" dirty="0">
                <a:solidFill>
                  <a:schemeClr val="tx1"/>
                </a:solidFill>
                <a:effectLst/>
                <a:latin typeface="+mn-lt"/>
                <a:ea typeface="+mn-ea"/>
                <a:cs typeface="+mn-cs"/>
              </a:rPr>
              <a:t>Source: </a:t>
            </a:r>
            <a:r>
              <a:rPr lang="fr-CH" sz="1200" kern="1200" dirty="0" err="1">
                <a:solidFill>
                  <a:schemeClr val="tx1"/>
                </a:solidFill>
                <a:effectLst/>
                <a:latin typeface="+mn-lt"/>
                <a:ea typeface="+mn-ea"/>
                <a:cs typeface="+mn-cs"/>
              </a:rPr>
              <a:t>Comparis</a:t>
            </a:r>
            <a:endParaRPr lang="fr-CH" sz="1200" kern="1200" dirty="0">
              <a:solidFill>
                <a:schemeClr val="tx1"/>
              </a:solidFill>
              <a:effectLst/>
              <a:latin typeface="+mn-lt"/>
              <a:ea typeface="+mn-ea"/>
              <a:cs typeface="+mn-cs"/>
            </a:endParaRPr>
          </a:p>
          <a:p>
            <a:r>
              <a:rPr lang="fr-CH" sz="1200" u="sng" kern="1200" dirty="0">
                <a:solidFill>
                  <a:schemeClr val="tx1"/>
                </a:solidFill>
                <a:effectLst/>
                <a:latin typeface="+mn-lt"/>
                <a:ea typeface="+mn-ea"/>
                <a:cs typeface="+mn-cs"/>
                <a:hlinkClick r:id="rId3"/>
              </a:rPr>
              <a:t>https://www.comparis.ch/immobilien/wohnungssuche-umzug/studie/mietpreise-staedte-schweiz-vergleich</a:t>
            </a:r>
            <a:r>
              <a:rPr lang="fr-CH" sz="1200"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46167BC3-E335-4665-8934-A2481CBD462D}" type="slidenum">
              <a:rPr lang="de-CH" smtClean="0"/>
              <a:pPr/>
              <a:t>8</a:t>
            </a:fld>
            <a:endParaRPr lang="de-CH"/>
          </a:p>
        </p:txBody>
      </p:sp>
    </p:spTree>
    <p:extLst>
      <p:ext uri="{BB962C8B-B14F-4D97-AF65-F5344CB8AC3E}">
        <p14:creationId xmlns:p14="http://schemas.microsoft.com/office/powerpoint/2010/main" val="3876153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b="1" kern="1200" cap="all" dirty="0">
                <a:solidFill>
                  <a:schemeClr val="tx1"/>
                </a:solidFill>
                <a:effectLst/>
                <a:latin typeface="+mn-lt"/>
                <a:ea typeface="+mn-ea"/>
                <a:cs typeface="+mn-cs"/>
              </a:rPr>
              <a:t>Tout à portée de … main</a:t>
            </a:r>
            <a:endParaRPr lang="fr-CH" sz="1200" kern="1200" dirty="0">
              <a:solidFill>
                <a:schemeClr val="tx1"/>
              </a:solidFill>
              <a:effectLst/>
              <a:latin typeface="+mn-lt"/>
              <a:ea typeface="+mn-ea"/>
              <a:cs typeface="+mn-cs"/>
            </a:endParaRPr>
          </a:p>
          <a:p>
            <a:r>
              <a:rPr lang="fr-CH" sz="1200" b="1"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Les différents sites de L’Université sont très proches et sont facilement joignables </a:t>
            </a:r>
            <a:r>
              <a:rPr lang="fr-CH" sz="1200" b="1" kern="1200" dirty="0">
                <a:solidFill>
                  <a:schemeClr val="tx1"/>
                </a:solidFill>
                <a:effectLst/>
                <a:latin typeface="+mn-lt"/>
                <a:ea typeface="+mn-ea"/>
                <a:cs typeface="+mn-cs"/>
              </a:rPr>
              <a:t>à pied en moins de 15 minutes</a:t>
            </a:r>
            <a:r>
              <a:rPr lang="fr-CH" sz="1200" kern="1200" dirty="0">
                <a:solidFill>
                  <a:schemeClr val="tx1"/>
                </a:solidFill>
                <a:effectLst/>
                <a:latin typeface="+mn-lt"/>
                <a:ea typeface="+mn-ea"/>
                <a:cs typeface="+mn-cs"/>
              </a:rPr>
              <a:t>. La Ville de Fribourg est un </a:t>
            </a:r>
            <a:r>
              <a:rPr lang="fr-CH" sz="1200" b="1" kern="1200" dirty="0">
                <a:solidFill>
                  <a:schemeClr val="tx1"/>
                </a:solidFill>
                <a:effectLst/>
                <a:latin typeface="+mn-lt"/>
                <a:ea typeface="+mn-ea"/>
                <a:cs typeface="+mn-cs"/>
              </a:rPr>
              <a:t>campus à taille humaine</a:t>
            </a:r>
            <a:r>
              <a:rPr lang="fr-CH" sz="1200" kern="1200" dirty="0">
                <a:solidFill>
                  <a:schemeClr val="tx1"/>
                </a:solidFill>
                <a:effectLst/>
                <a:latin typeface="+mn-lt"/>
                <a:ea typeface="+mn-ea"/>
                <a:cs typeface="+mn-cs"/>
              </a:rPr>
              <a:t> qui offre une excellente qualité de vie et un cadre favorable pour les études. </a:t>
            </a:r>
          </a:p>
          <a:p>
            <a:r>
              <a:rPr lang="fr-CH"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fr-CH" sz="1200" b="1" kern="1200" dirty="0">
                <a:solidFill>
                  <a:schemeClr val="tx1"/>
                </a:solidFill>
                <a:effectLst/>
                <a:latin typeface="+mn-lt"/>
                <a:ea typeface="+mn-ea"/>
                <a:cs typeface="+mn-cs"/>
              </a:rPr>
              <a:t>Miséricorde :</a:t>
            </a:r>
            <a:r>
              <a:rPr lang="fr-CH" sz="1200" kern="1200" dirty="0">
                <a:solidFill>
                  <a:schemeClr val="tx1"/>
                </a:solidFill>
                <a:effectLst/>
                <a:latin typeface="+mn-lt"/>
                <a:ea typeface="+mn-ea"/>
                <a:cs typeface="+mn-cs"/>
              </a:rPr>
              <a:t> le bâtiment principal où se trouvent trois décanats et le Rectorat. La plupart des cours en Lettres sont donnés ici, ainsi que ceux en droit qui par contre investi aussi le bâtiment de </a:t>
            </a:r>
            <a:r>
              <a:rPr lang="fr-CH" sz="1200" b="1" kern="1200" dirty="0">
                <a:solidFill>
                  <a:schemeClr val="tx1"/>
                </a:solidFill>
                <a:effectLst/>
                <a:latin typeface="+mn-lt"/>
                <a:ea typeface="+mn-ea"/>
                <a:cs typeface="+mn-cs"/>
              </a:rPr>
              <a:t>Beauregard.</a:t>
            </a:r>
          </a:p>
          <a:p>
            <a:pPr marL="171450" lvl="0" indent="-171450">
              <a:buFont typeface="Arial" panose="020B0604020202020204" pitchFamily="34" charset="0"/>
              <a:buChar char="•"/>
            </a:pPr>
            <a:endParaRPr lang="fr-CH"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fr-CH" sz="1200" kern="1200" dirty="0">
                <a:solidFill>
                  <a:schemeClr val="tx1"/>
                </a:solidFill>
                <a:effectLst/>
                <a:latin typeface="+mn-lt"/>
                <a:ea typeface="+mn-ea"/>
                <a:cs typeface="+mn-cs"/>
              </a:rPr>
              <a:t>A </a:t>
            </a:r>
            <a:r>
              <a:rPr lang="fr-CH" sz="1200" b="1" kern="1200" dirty="0">
                <a:solidFill>
                  <a:schemeClr val="tx1"/>
                </a:solidFill>
                <a:effectLst/>
                <a:latin typeface="+mn-lt"/>
                <a:ea typeface="+mn-ea"/>
                <a:cs typeface="+mn-cs"/>
              </a:rPr>
              <a:t>Regina Mundi</a:t>
            </a:r>
            <a:r>
              <a:rPr lang="fr-CH" sz="1200" kern="1200" dirty="0">
                <a:solidFill>
                  <a:schemeClr val="tx1"/>
                </a:solidFill>
                <a:effectLst/>
                <a:latin typeface="+mn-lt"/>
                <a:ea typeface="+mn-ea"/>
                <a:cs typeface="+mn-cs"/>
              </a:rPr>
              <a:t> se concentrent la psychologie et les sciences de l’éduction.</a:t>
            </a:r>
          </a:p>
          <a:p>
            <a:pPr marL="171450" lvl="0" indent="-171450">
              <a:buFont typeface="Arial" panose="020B0604020202020204" pitchFamily="34" charset="0"/>
              <a:buChar char="•"/>
            </a:pPr>
            <a:endParaRPr lang="fr-CH"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H" sz="1200" kern="1200" dirty="0">
                <a:solidFill>
                  <a:schemeClr val="tx1"/>
                </a:solidFill>
                <a:effectLst/>
                <a:latin typeface="+mn-lt"/>
                <a:ea typeface="+mn-ea"/>
                <a:cs typeface="+mn-cs"/>
              </a:rPr>
              <a:t>En continuant encore quelques minutes, vous arriverez sur le </a:t>
            </a:r>
            <a:r>
              <a:rPr lang="fr-CH" sz="1200" b="1" kern="1200" dirty="0">
                <a:solidFill>
                  <a:schemeClr val="tx1"/>
                </a:solidFill>
                <a:effectLst/>
                <a:latin typeface="+mn-lt"/>
                <a:ea typeface="+mn-ea"/>
                <a:cs typeface="+mn-cs"/>
              </a:rPr>
              <a:t>Plateau de Pérolles</a:t>
            </a:r>
            <a:r>
              <a:rPr lang="fr-CH" sz="1200" kern="1200" dirty="0">
                <a:solidFill>
                  <a:schemeClr val="tx1"/>
                </a:solidFill>
                <a:effectLst/>
                <a:latin typeface="+mn-lt"/>
                <a:ea typeface="+mn-ea"/>
                <a:cs typeface="+mn-cs"/>
              </a:rPr>
              <a:t>. Toutes proches d’autres écoles (d’Ingénieurs, de gestion ou des métiers) se trouvent les Facultés des sciences économiques et sociales ainsi que des sciences (naturelles) et de médecine. Dans le nouveau bâtiment de 2005, le service Unisport a aussi pris ses quartiers voisinant le lac de Pérolles… en ville et directement dans la nature!</a:t>
            </a:r>
          </a:p>
        </p:txBody>
      </p:sp>
      <p:sp>
        <p:nvSpPr>
          <p:cNvPr id="4" name="Foliennummernplatzhalter 3"/>
          <p:cNvSpPr>
            <a:spLocks noGrp="1"/>
          </p:cNvSpPr>
          <p:nvPr>
            <p:ph type="sldNum" sz="quarter" idx="5"/>
          </p:nvPr>
        </p:nvSpPr>
        <p:spPr/>
        <p:txBody>
          <a:bodyPr/>
          <a:lstStyle/>
          <a:p>
            <a:fld id="{46167BC3-E335-4665-8934-A2481CBD462D}" type="slidenum">
              <a:rPr lang="de-CH" smtClean="0"/>
              <a:pPr/>
              <a:t>9</a:t>
            </a:fld>
            <a:endParaRPr lang="de-CH"/>
          </a:p>
        </p:txBody>
      </p:sp>
    </p:spTree>
    <p:extLst>
      <p:ext uri="{BB962C8B-B14F-4D97-AF65-F5344CB8AC3E}">
        <p14:creationId xmlns:p14="http://schemas.microsoft.com/office/powerpoint/2010/main" val="3216433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4" name="Footer Placeholder 3"/>
          <p:cNvSpPr>
            <a:spLocks noGrp="1"/>
          </p:cNvSpPr>
          <p:nvPr>
            <p:ph type="ftr" sz="quarter" idx="11"/>
          </p:nvPr>
        </p:nvSpPr>
        <p:spPr/>
        <p:txBody>
          <a:bodyPr/>
          <a:lstStyle/>
          <a:p>
            <a:endParaRPr lang="de-CH" dirty="0"/>
          </a:p>
        </p:txBody>
      </p:sp>
      <p:sp>
        <p:nvSpPr>
          <p:cNvPr id="5" name="Slide Number Placeholder 4"/>
          <p:cNvSpPr>
            <a:spLocks noGrp="1"/>
          </p:cNvSpPr>
          <p:nvPr>
            <p:ph type="sldNum" sz="quarter" idx="12"/>
          </p:nvPr>
        </p:nvSpPr>
        <p:spPr/>
        <p:txBody>
          <a:bodyPr/>
          <a:lstStyle/>
          <a:p>
            <a:fld id="{1E9011C8-9BF4-4E14-A6CE-7DE7D36702CC}" type="slidenum">
              <a:rPr lang="de-CH" smtClean="0"/>
              <a:pPr/>
              <a:t>‹N°›</a:t>
            </a:fld>
            <a:endParaRPr lang="de-CH" dirty="0"/>
          </a:p>
        </p:txBody>
      </p:sp>
      <p:sp>
        <p:nvSpPr>
          <p:cNvPr id="8" name="Rectangle 7"/>
          <p:cNvSpPr/>
          <p:nvPr userDrawn="1"/>
        </p:nvSpPr>
        <p:spPr>
          <a:xfrm>
            <a:off x="0" y="0"/>
            <a:ext cx="9144000" cy="6858000"/>
          </a:xfrm>
          <a:prstGeom prst="rect">
            <a:avLst/>
          </a:prstGeom>
          <a:solidFill>
            <a:srgbClr val="00152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31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17F03144-A017-964F-9675-1A6BABEF52D0}" type="datetimeFigureOut">
              <a:rPr lang="fr-FR" smtClean="0"/>
              <a:t>01/03/2024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297819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F03144-A017-964F-9675-1A6BABEF52D0}" type="datetimeFigureOut">
              <a:rPr lang="fr-FR" smtClean="0"/>
              <a:t>01/03/2024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1809640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17F03144-A017-964F-9675-1A6BABEF52D0}" type="datetimeFigureOut">
              <a:rPr lang="fr-FR" smtClean="0"/>
              <a:t>01/03/2024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196573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2865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7F03144-A017-964F-9675-1A6BABEF52D0}" type="datetimeFigureOut">
              <a:rPr lang="fr-FR" smtClean="0"/>
              <a:t>01/03/2024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1223265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a:t>Cliquez et modifiez le titre</a:t>
            </a: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7F03144-A017-964F-9675-1A6BABEF52D0}" type="datetimeFigureOut">
              <a:rPr lang="fr-FR" smtClean="0"/>
              <a:t>01/03/2024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1567835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7F03144-A017-964F-9675-1A6BABEF52D0}" type="datetimeFigureOut">
              <a:rPr lang="fr-FR" smtClean="0"/>
              <a:t>01/03/2024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983067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F03144-A017-964F-9675-1A6BABEF52D0}" type="datetimeFigureOut">
              <a:rPr lang="fr-FR" smtClean="0"/>
              <a:t>01/03/2024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1829053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7F03144-A017-964F-9675-1A6BABEF52D0}" type="datetimeFigureOut">
              <a:rPr lang="fr-FR" smtClean="0"/>
              <a:t>01/03/2024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1821705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7F03144-A017-964F-9675-1A6BABEF52D0}" type="datetimeFigureOut">
              <a:rPr lang="fr-FR" smtClean="0"/>
              <a:t>01/03/2024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723781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F03144-A017-964F-9675-1A6BABEF52D0}" type="datetimeFigureOut">
              <a:rPr lang="fr-FR" smtClean="0"/>
              <a:t>01/03/2024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124725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4" name="Footer Placeholder 3"/>
          <p:cNvSpPr>
            <a:spLocks noGrp="1"/>
          </p:cNvSpPr>
          <p:nvPr>
            <p:ph type="ftr" sz="quarter" idx="11"/>
          </p:nvPr>
        </p:nvSpPr>
        <p:spPr/>
        <p:txBody>
          <a:bodyPr/>
          <a:lstStyle/>
          <a:p>
            <a:endParaRPr lang="de-CH" dirty="0"/>
          </a:p>
        </p:txBody>
      </p:sp>
      <p:sp>
        <p:nvSpPr>
          <p:cNvPr id="5" name="Slide Number Placeholder 4"/>
          <p:cNvSpPr>
            <a:spLocks noGrp="1"/>
          </p:cNvSpPr>
          <p:nvPr>
            <p:ph type="sldNum" sz="quarter" idx="12"/>
          </p:nvPr>
        </p:nvSpPr>
        <p:spPr/>
        <p:txBody>
          <a:bodyPr/>
          <a:lstStyle/>
          <a:p>
            <a:fld id="{1E9011C8-9BF4-4E14-A6CE-7DE7D36702CC}" type="slidenum">
              <a:rPr lang="de-CH" smtClean="0"/>
              <a:pPr/>
              <a:t>‹N°›</a:t>
            </a:fld>
            <a:endParaRPr lang="de-CH" dirty="0"/>
          </a:p>
        </p:txBody>
      </p:sp>
      <p:sp>
        <p:nvSpPr>
          <p:cNvPr id="6" name="Rectangle 5"/>
          <p:cNvSpPr/>
          <p:nvPr userDrawn="1"/>
        </p:nvSpPr>
        <p:spPr>
          <a:xfrm>
            <a:off x="0" y="0"/>
            <a:ext cx="9144000" cy="6407999"/>
          </a:xfrm>
          <a:prstGeom prst="rect">
            <a:avLst/>
          </a:prstGeom>
          <a:solidFill>
            <a:srgbClr val="00152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feld 1">
            <a:extLst>
              <a:ext uri="{FF2B5EF4-FFF2-40B4-BE49-F238E27FC236}">
                <a16:creationId xmlns:a16="http://schemas.microsoft.com/office/drawing/2014/main" id="{E5E96864-C3A0-D976-6449-4CEF993A38C6}"/>
              </a:ext>
            </a:extLst>
          </p:cNvPr>
          <p:cNvSpPr txBox="1"/>
          <p:nvPr userDrawn="1"/>
        </p:nvSpPr>
        <p:spPr>
          <a:xfrm>
            <a:off x="3211689" y="6711244"/>
            <a:ext cx="0" cy="0"/>
          </a:xfrm>
          <a:prstGeom prst="rect">
            <a:avLst/>
          </a:prstGeom>
          <a:noFill/>
        </p:spPr>
        <p:txBody>
          <a:bodyPr wrap="none" lIns="0" tIns="0" rIns="0" bIns="0" rtlCol="0">
            <a:noAutofit/>
          </a:bodyPr>
          <a:lstStyle/>
          <a:p>
            <a:pPr>
              <a:lnSpc>
                <a:spcPts val="2700"/>
              </a:lnSpc>
            </a:pPr>
            <a:endParaRPr lang="de-DE" sz="2000" dirty="0"/>
          </a:p>
        </p:txBody>
      </p:sp>
    </p:spTree>
    <p:extLst>
      <p:ext uri="{BB962C8B-B14F-4D97-AF65-F5344CB8AC3E}">
        <p14:creationId xmlns:p14="http://schemas.microsoft.com/office/powerpoint/2010/main" val="3664428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28650" y="365125"/>
            <a:ext cx="57626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F03144-A017-964F-9675-1A6BABEF52D0}" type="datetimeFigureOut">
              <a:rPr lang="fr-FR" smtClean="0"/>
              <a:t>01/03/2024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8BD81A-E6F8-0242-B16B-F5D127702A8F}" type="slidenum">
              <a:rPr lang="fr-FR" smtClean="0"/>
              <a:t>‹N°›</a:t>
            </a:fld>
            <a:endParaRPr lang="fr-FR"/>
          </a:p>
        </p:txBody>
      </p:sp>
    </p:spTree>
    <p:extLst>
      <p:ext uri="{BB962C8B-B14F-4D97-AF65-F5344CB8AC3E}">
        <p14:creationId xmlns:p14="http://schemas.microsoft.com/office/powerpoint/2010/main" val="97409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US"/>
          </a:p>
        </p:txBody>
      </p:sp>
      <p:sp>
        <p:nvSpPr>
          <p:cNvPr id="3" name="Date Placeholder 2"/>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4" name="Footer Placeholder 3"/>
          <p:cNvSpPr>
            <a:spLocks noGrp="1"/>
          </p:cNvSpPr>
          <p:nvPr>
            <p:ph type="ftr" sz="quarter" idx="11"/>
          </p:nvPr>
        </p:nvSpPr>
        <p:spPr/>
        <p:txBody>
          <a:bodyPr/>
          <a:lstStyle/>
          <a:p>
            <a:endParaRPr lang="de-CH" dirty="0"/>
          </a:p>
        </p:txBody>
      </p:sp>
      <p:sp>
        <p:nvSpPr>
          <p:cNvPr id="5" name="Slide Number Placeholder 4"/>
          <p:cNvSpPr>
            <a:spLocks noGrp="1"/>
          </p:cNvSpPr>
          <p:nvPr>
            <p:ph type="sldNum" sz="quarter" idx="12"/>
          </p:nvPr>
        </p:nvSpPr>
        <p:spPr/>
        <p:txBody>
          <a:bodyPr/>
          <a:lstStyle/>
          <a:p>
            <a:fld id="{1E9011C8-9BF4-4E14-A6CE-7DE7D36702CC}" type="slidenum">
              <a:rPr lang="de-CH" smtClean="0"/>
              <a:pPr/>
              <a:t>‹N°›</a:t>
            </a:fld>
            <a:endParaRPr lang="de-CH" dirty="0"/>
          </a:p>
        </p:txBody>
      </p:sp>
    </p:spTree>
    <p:extLst>
      <p:ext uri="{BB962C8B-B14F-4D97-AF65-F5344CB8AC3E}">
        <p14:creationId xmlns:p14="http://schemas.microsoft.com/office/powerpoint/2010/main" val="835007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pic>
        <p:nvPicPr>
          <p:cNvPr id="4" name="Grafik 3" descr="UNIFR_Background_Titleslide_PPT.jpg"/>
          <p:cNvPicPr>
            <a:picLocks noChangeAspect="1"/>
          </p:cNvPicPr>
          <p:nvPr/>
        </p:nvPicPr>
        <p:blipFill>
          <a:blip r:embed="rId2" cstate="print"/>
          <a:srcRect b="2539"/>
          <a:stretch>
            <a:fillRect/>
          </a:stretch>
        </p:blipFill>
        <p:spPr>
          <a:xfrm>
            <a:off x="1" y="647699"/>
            <a:ext cx="9144000" cy="5760000"/>
          </a:xfrm>
          <a:prstGeom prst="rect">
            <a:avLst/>
          </a:prstGeom>
        </p:spPr>
      </p:pic>
      <p:sp>
        <p:nvSpPr>
          <p:cNvPr id="2" name="Titel 1"/>
          <p:cNvSpPr>
            <a:spLocks noGrp="1"/>
          </p:cNvSpPr>
          <p:nvPr>
            <p:ph type="title"/>
          </p:nvPr>
        </p:nvSpPr>
        <p:spPr/>
        <p:txBody>
          <a:bodyPr/>
          <a:lstStyle>
            <a:lvl1pPr>
              <a:defRPr/>
            </a:lvl1pPr>
          </a:lstStyle>
          <a:p>
            <a:r>
              <a:rPr lang="fr-FR"/>
              <a:t>Cliquez et modifiez le titre</a:t>
            </a:r>
            <a:endParaRPr lang="de-CH" dirty="0"/>
          </a:p>
        </p:txBody>
      </p:sp>
      <p:sp>
        <p:nvSpPr>
          <p:cNvPr id="3" name="Inhaltsplatzhalter 2"/>
          <p:cNvSpPr>
            <a:spLocks noGrp="1"/>
          </p:cNvSpPr>
          <p:nvPr>
            <p:ph idx="1"/>
          </p:nvPr>
        </p:nvSpPr>
        <p:spPr>
          <a:xfrm>
            <a:off x="433388" y="1008063"/>
            <a:ext cx="8278812" cy="5146675"/>
          </a:xfrm>
          <a:prstGeom prst="rect">
            <a:avLst/>
          </a:prstGeom>
        </p:spPr>
        <p:txBody>
          <a:bodyPr/>
          <a:lstStyle>
            <a:lvl1pPr indent="0">
              <a:lnSpc>
                <a:spcPts val="3200"/>
              </a:lnSpc>
              <a:spcAft>
                <a:spcPts val="3200"/>
              </a:spcAft>
              <a:buFont typeface="Arial" pitchFamily="34" charset="0"/>
              <a:buChar char="​"/>
              <a:defRPr sz="3000" b="1" cap="all" baseline="0">
                <a:solidFill>
                  <a:schemeClr val="accent1"/>
                </a:solidFill>
              </a:defRPr>
            </a:lvl1pPr>
            <a:lvl2pPr indent="0">
              <a:lnSpc>
                <a:spcPts val="3200"/>
              </a:lnSpc>
              <a:spcAft>
                <a:spcPts val="3200"/>
              </a:spcAft>
              <a:buFont typeface="Arial" pitchFamily="34" charset="0"/>
              <a:buChar char="​"/>
              <a:defRPr sz="3000" b="1" cap="all" baseline="0">
                <a:solidFill>
                  <a:schemeClr val="accent1"/>
                </a:solidFill>
              </a:defRPr>
            </a:lvl2pPr>
            <a:lvl3pPr marL="0" indent="0">
              <a:lnSpc>
                <a:spcPts val="3200"/>
              </a:lnSpc>
              <a:spcAft>
                <a:spcPts val="3200"/>
              </a:spcAft>
              <a:buFont typeface="Arial" pitchFamily="34" charset="0"/>
              <a:buChar char="​"/>
              <a:defRPr sz="3000" b="1" cap="all" baseline="0">
                <a:solidFill>
                  <a:schemeClr val="accent1"/>
                </a:solidFill>
              </a:defRPr>
            </a:lvl3pPr>
            <a:lvl4pPr indent="0">
              <a:lnSpc>
                <a:spcPts val="3200"/>
              </a:lnSpc>
              <a:spcAft>
                <a:spcPts val="3200"/>
              </a:spcAft>
              <a:buFont typeface="Arial" pitchFamily="34" charset="0"/>
              <a:buChar char="​"/>
              <a:defRPr sz="3000" b="1" cap="all" baseline="0">
                <a:solidFill>
                  <a:schemeClr val="accent1"/>
                </a:solidFill>
              </a:defRPr>
            </a:lvl4pPr>
            <a:lvl5pPr indent="0">
              <a:lnSpc>
                <a:spcPts val="3200"/>
              </a:lnSpc>
              <a:spcAft>
                <a:spcPts val="3200"/>
              </a:spcAft>
              <a:buFont typeface="Arial" pitchFamily="34" charset="0"/>
              <a:buChar char="​"/>
              <a:defRPr sz="3000" b="1" cap="all" baseline="0">
                <a:solidFill>
                  <a:schemeClr val="accent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de-CH" dirty="0"/>
          </a:p>
        </p:txBody>
      </p:sp>
      <p:sp>
        <p:nvSpPr>
          <p:cNvPr id="5" name="ZoneTexte 4"/>
          <p:cNvSpPr txBox="1"/>
          <p:nvPr userDrawn="1"/>
        </p:nvSpPr>
        <p:spPr>
          <a:xfrm>
            <a:off x="581891" y="6697683"/>
            <a:ext cx="914400" cy="914400"/>
          </a:xfrm>
          <a:prstGeom prst="rect">
            <a:avLst/>
          </a:prstGeom>
          <a:noFill/>
        </p:spPr>
        <p:txBody>
          <a:bodyPr wrap="none" lIns="0" tIns="0" rIns="0" bIns="0" rtlCol="0">
            <a:noAutofit/>
          </a:bodyPr>
          <a:lstStyle/>
          <a:p>
            <a:pPr>
              <a:lnSpc>
                <a:spcPts val="2700"/>
              </a:lnSpc>
            </a:pPr>
            <a:endParaRPr lang="fr-FR" sz="2000" dirty="0"/>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title">
    <p:spTree>
      <p:nvGrpSpPr>
        <p:cNvPr id="1" name=""/>
        <p:cNvGrpSpPr/>
        <p:nvPr/>
      </p:nvGrpSpPr>
      <p:grpSpPr>
        <a:xfrm>
          <a:off x="0" y="0"/>
          <a:ext cx="0" cy="0"/>
          <a:chOff x="0" y="0"/>
          <a:chExt cx="0" cy="0"/>
        </a:xfrm>
      </p:grpSpPr>
      <p:pic>
        <p:nvPicPr>
          <p:cNvPr id="5" name="Grafik 4" descr="UNIFR_Background_Titleslide_PPT.jpg"/>
          <p:cNvPicPr>
            <a:picLocks noChangeAspect="1"/>
          </p:cNvPicPr>
          <p:nvPr/>
        </p:nvPicPr>
        <p:blipFill>
          <a:blip r:embed="rId2" cstate="print"/>
          <a:srcRect t="4538" b="2539"/>
          <a:stretch>
            <a:fillRect/>
          </a:stretch>
        </p:blipFill>
        <p:spPr>
          <a:xfrm>
            <a:off x="0" y="0"/>
            <a:ext cx="9144000" cy="6253163"/>
          </a:xfrm>
          <a:prstGeom prst="rect">
            <a:avLst/>
          </a:prstGeom>
        </p:spPr>
      </p:pic>
      <p:sp>
        <p:nvSpPr>
          <p:cNvPr id="3" name="Inhaltsplatzhalter 2"/>
          <p:cNvSpPr>
            <a:spLocks noGrp="1"/>
          </p:cNvSpPr>
          <p:nvPr>
            <p:ph idx="1"/>
          </p:nvPr>
        </p:nvSpPr>
        <p:spPr>
          <a:xfrm>
            <a:off x="433388" y="1008063"/>
            <a:ext cx="8278812" cy="5146675"/>
          </a:xfrm>
          <a:prstGeom prst="rect">
            <a:avLst/>
          </a:prstGeom>
        </p:spPr>
        <p:txBody>
          <a:bodyPr/>
          <a:lstStyle>
            <a:lvl1pPr indent="0">
              <a:lnSpc>
                <a:spcPts val="3200"/>
              </a:lnSpc>
              <a:spcAft>
                <a:spcPts val="3200"/>
              </a:spcAft>
              <a:buFont typeface="Arial" pitchFamily="34" charset="0"/>
              <a:buChar char="​"/>
              <a:defRPr sz="3000" b="1" cap="all" baseline="0">
                <a:solidFill>
                  <a:schemeClr val="accent1"/>
                </a:solidFill>
              </a:defRPr>
            </a:lvl1pPr>
            <a:lvl2pPr marL="414000" indent="-414000">
              <a:lnSpc>
                <a:spcPts val="2700"/>
              </a:lnSpc>
              <a:buFont typeface="+mj-lt"/>
              <a:buAutoNum type="arabicPeriod"/>
              <a:defRPr sz="2000" b="0" cap="all" baseline="0">
                <a:solidFill>
                  <a:schemeClr val="accent1"/>
                </a:solidFill>
              </a:defRPr>
            </a:lvl2pPr>
            <a:lvl3pPr marL="216000" indent="-216000">
              <a:lnSpc>
                <a:spcPts val="2700"/>
              </a:lnSpc>
              <a:buFont typeface="Arial" pitchFamily="34" charset="0"/>
              <a:buChar char="−"/>
              <a:defRPr sz="2000" b="0" cap="all" baseline="0">
                <a:solidFill>
                  <a:schemeClr val="accent1"/>
                </a:solidFill>
              </a:defRPr>
            </a:lvl3pPr>
            <a:lvl4pPr marL="0" indent="0">
              <a:lnSpc>
                <a:spcPts val="2700"/>
              </a:lnSpc>
              <a:buFont typeface="Arial" pitchFamily="34" charset="0"/>
              <a:buChar char="​"/>
              <a:defRPr sz="2000" b="0" cap="none" baseline="0">
                <a:solidFill>
                  <a:schemeClr val="tx1"/>
                </a:solidFill>
              </a:defRPr>
            </a:lvl4pPr>
            <a:lvl5pPr marL="0" indent="0">
              <a:lnSpc>
                <a:spcPts val="2700"/>
              </a:lnSpc>
              <a:buFont typeface="Arial" pitchFamily="34" charset="0"/>
              <a:buChar char="​"/>
              <a:defRPr sz="2000" b="0" cap="none" baseline="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2" name="ZoneTexte 1"/>
          <p:cNvSpPr txBox="1"/>
          <p:nvPr userDrawn="1"/>
        </p:nvSpPr>
        <p:spPr>
          <a:xfrm>
            <a:off x="1009403" y="6507678"/>
            <a:ext cx="914400" cy="914400"/>
          </a:xfrm>
          <a:prstGeom prst="rect">
            <a:avLst/>
          </a:prstGeom>
          <a:noFill/>
        </p:spPr>
        <p:txBody>
          <a:bodyPr wrap="none" lIns="0" tIns="0" rIns="0" bIns="0" rtlCol="0">
            <a:noAutofit/>
          </a:bodyPr>
          <a:lstStyle/>
          <a:p>
            <a:pPr>
              <a:lnSpc>
                <a:spcPts val="2700"/>
              </a:lnSpc>
            </a:pPr>
            <a:endParaRPr lang="fr-FR" sz="20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1 column">
    <p:spTree>
      <p:nvGrpSpPr>
        <p:cNvPr id="1" name=""/>
        <p:cNvGrpSpPr/>
        <p:nvPr/>
      </p:nvGrpSpPr>
      <p:grpSpPr>
        <a:xfrm>
          <a:off x="0" y="0"/>
          <a:ext cx="0" cy="0"/>
          <a:chOff x="0" y="0"/>
          <a:chExt cx="0" cy="0"/>
        </a:xfrm>
      </p:grpSpPr>
      <p:pic>
        <p:nvPicPr>
          <p:cNvPr id="4" name="Grafik 3" descr="UNIFR_Background_Titleslide_PPT.jpg"/>
          <p:cNvPicPr>
            <a:picLocks/>
          </p:cNvPicPr>
          <p:nvPr/>
        </p:nvPicPr>
        <p:blipFill>
          <a:blip r:embed="rId2" cstate="print"/>
          <a:srcRect b="2539"/>
          <a:stretch>
            <a:fillRect/>
          </a:stretch>
        </p:blipFill>
        <p:spPr>
          <a:xfrm>
            <a:off x="0" y="647700"/>
            <a:ext cx="9144000" cy="5605463"/>
          </a:xfrm>
          <a:prstGeom prst="rect">
            <a:avLst/>
          </a:prstGeom>
        </p:spPr>
      </p:pic>
      <p:sp>
        <p:nvSpPr>
          <p:cNvPr id="2" name="Titel 1"/>
          <p:cNvSpPr>
            <a:spLocks noGrp="1"/>
          </p:cNvSpPr>
          <p:nvPr>
            <p:ph type="title"/>
          </p:nvPr>
        </p:nvSpPr>
        <p:spPr/>
        <p:txBody>
          <a:bodyPr/>
          <a:lstStyle>
            <a:lvl1pPr>
              <a:defRPr/>
            </a:lvl1pPr>
          </a:lstStyle>
          <a:p>
            <a:r>
              <a:rPr lang="fr-FR"/>
              <a:t>Cliquez et modifiez le titre</a:t>
            </a:r>
            <a:endParaRPr lang="de-CH" dirty="0"/>
          </a:p>
        </p:txBody>
      </p:sp>
      <p:sp>
        <p:nvSpPr>
          <p:cNvPr id="6" name="Inhaltsplatzhalter 3"/>
          <p:cNvSpPr>
            <a:spLocks noGrp="1"/>
          </p:cNvSpPr>
          <p:nvPr>
            <p:ph sz="half" idx="2"/>
          </p:nvPr>
        </p:nvSpPr>
        <p:spPr>
          <a:xfrm>
            <a:off x="433388" y="1008064"/>
            <a:ext cx="8278812" cy="5146674"/>
          </a:xfrm>
          <a:prstGeom prst="rect">
            <a:avLst/>
          </a:prstGeom>
        </p:spPr>
        <p:txBody>
          <a:bodyPr/>
          <a:lstStyle>
            <a:lvl1pPr>
              <a:spcAft>
                <a:spcPts val="0"/>
              </a:spcAft>
              <a:defRPr sz="2000" b="1" cap="none" baseline="0">
                <a:solidFill>
                  <a:schemeClr val="accent1"/>
                </a:solidFill>
              </a:defRPr>
            </a:lvl1pPr>
            <a:lvl2pPr marL="0" indent="0">
              <a:buFont typeface="Arial" pitchFamily="34" charset="0"/>
              <a:buChar char="​"/>
              <a:defRPr sz="2000" b="0" cap="all" baseline="0">
                <a:solidFill>
                  <a:schemeClr val="accent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1">
                <a:latin typeface="Arial" pitchFamily="34" charset="0"/>
                <a:cs typeface="Arial" pitchFamily="34" charset="0"/>
              </a:defRPr>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pic>
        <p:nvPicPr>
          <p:cNvPr id="4" name="Grafik 3" descr="UNIFR_Background_Titleslide_PPT.jpg"/>
          <p:cNvPicPr>
            <a:picLocks noChangeAspect="1"/>
          </p:cNvPicPr>
          <p:nvPr/>
        </p:nvPicPr>
        <p:blipFill>
          <a:blip r:embed="rId2" cstate="print"/>
          <a:srcRect b="2539"/>
          <a:stretch>
            <a:fillRect/>
          </a:stretch>
        </p:blipFill>
        <p:spPr>
          <a:xfrm>
            <a:off x="0" y="647700"/>
            <a:ext cx="9144000" cy="5605463"/>
          </a:xfrm>
          <a:prstGeom prst="rect">
            <a:avLst/>
          </a:prstGeom>
        </p:spPr>
      </p:pic>
      <p:sp>
        <p:nvSpPr>
          <p:cNvPr id="2" name="Titel 1"/>
          <p:cNvSpPr>
            <a:spLocks noGrp="1"/>
          </p:cNvSpPr>
          <p:nvPr>
            <p:ph type="title"/>
          </p:nvPr>
        </p:nvSpPr>
        <p:spPr/>
        <p:txBody>
          <a:bodyPr/>
          <a:lstStyle>
            <a:lvl1pPr>
              <a:defRPr/>
            </a:lvl1pPr>
          </a:lstStyle>
          <a:p>
            <a:r>
              <a:rPr lang="fr-FR"/>
              <a:t>Cliquez et modifiez le titre</a:t>
            </a:r>
            <a:endParaRPr lang="de-CH" dirty="0"/>
          </a:p>
        </p:txBody>
      </p:sp>
      <p:sp>
        <p:nvSpPr>
          <p:cNvPr id="6" name="Inhaltsplatzhalter 3"/>
          <p:cNvSpPr>
            <a:spLocks noGrp="1"/>
          </p:cNvSpPr>
          <p:nvPr>
            <p:ph sz="half" idx="10"/>
          </p:nvPr>
        </p:nvSpPr>
        <p:spPr>
          <a:xfrm>
            <a:off x="433388" y="1008064"/>
            <a:ext cx="3960812" cy="5146674"/>
          </a:xfrm>
          <a:prstGeom prst="rect">
            <a:avLst/>
          </a:prstGeom>
        </p:spPr>
        <p:txBody>
          <a:bodyPr/>
          <a:lstStyle>
            <a:lvl1pPr>
              <a:spcAft>
                <a:spcPts val="0"/>
              </a:spcAft>
              <a:defRPr sz="2000" b="1" cap="none" baseline="0">
                <a:solidFill>
                  <a:schemeClr val="accent1"/>
                </a:solidFill>
              </a:defRPr>
            </a:lvl1pPr>
            <a:lvl2pPr marL="0" indent="0">
              <a:buFont typeface="Arial" pitchFamily="34" charset="0"/>
              <a:buChar char="​"/>
              <a:defRPr sz="2000" b="0" cap="all" baseline="0">
                <a:solidFill>
                  <a:schemeClr val="accent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1">
                <a:latin typeface="Arial" pitchFamily="34" charset="0"/>
                <a:cs typeface="Arial" pitchFamily="34" charset="0"/>
              </a:defRPr>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dirty="0"/>
          </a:p>
        </p:txBody>
      </p:sp>
      <p:sp>
        <p:nvSpPr>
          <p:cNvPr id="7" name="Inhaltsplatzhalter 3"/>
          <p:cNvSpPr>
            <a:spLocks noGrp="1"/>
          </p:cNvSpPr>
          <p:nvPr>
            <p:ph sz="half" idx="11"/>
          </p:nvPr>
        </p:nvSpPr>
        <p:spPr>
          <a:xfrm>
            <a:off x="4751388" y="1008064"/>
            <a:ext cx="3960812" cy="5146674"/>
          </a:xfrm>
          <a:prstGeom prst="rect">
            <a:avLst/>
          </a:prstGeom>
        </p:spPr>
        <p:txBody>
          <a:bodyPr/>
          <a:lstStyle>
            <a:lvl1pPr>
              <a:spcAft>
                <a:spcPts val="0"/>
              </a:spcAft>
              <a:defRPr sz="2000" b="1" cap="none" baseline="0">
                <a:solidFill>
                  <a:schemeClr val="accent1"/>
                </a:solidFill>
              </a:defRPr>
            </a:lvl1pPr>
            <a:lvl2pPr marL="0" indent="0">
              <a:buFont typeface="Arial" pitchFamily="34" charset="0"/>
              <a:buChar char="​"/>
              <a:defRPr sz="2000" b="0" cap="all" baseline="0">
                <a:solidFill>
                  <a:schemeClr val="accent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1">
                <a:latin typeface="Arial" pitchFamily="34" charset="0"/>
                <a:cs typeface="Arial" pitchFamily="34" charset="0"/>
              </a:defRPr>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2 columns + Picture">
    <p:spTree>
      <p:nvGrpSpPr>
        <p:cNvPr id="1" name=""/>
        <p:cNvGrpSpPr/>
        <p:nvPr/>
      </p:nvGrpSpPr>
      <p:grpSpPr>
        <a:xfrm>
          <a:off x="0" y="0"/>
          <a:ext cx="0" cy="0"/>
          <a:chOff x="0" y="0"/>
          <a:chExt cx="0" cy="0"/>
        </a:xfrm>
      </p:grpSpPr>
      <p:pic>
        <p:nvPicPr>
          <p:cNvPr id="4" name="Grafik 3" descr="UNIFR_Background_Titleslide_PPT.jpg"/>
          <p:cNvPicPr>
            <a:picLocks noChangeAspect="1"/>
          </p:cNvPicPr>
          <p:nvPr/>
        </p:nvPicPr>
        <p:blipFill>
          <a:blip r:embed="rId2" cstate="print"/>
          <a:srcRect b="2539"/>
          <a:stretch>
            <a:fillRect/>
          </a:stretch>
        </p:blipFill>
        <p:spPr>
          <a:xfrm>
            <a:off x="0" y="647700"/>
            <a:ext cx="9144000" cy="5605463"/>
          </a:xfrm>
          <a:prstGeom prst="rect">
            <a:avLst/>
          </a:prstGeom>
        </p:spPr>
      </p:pic>
      <p:sp>
        <p:nvSpPr>
          <p:cNvPr id="2" name="Titel 1"/>
          <p:cNvSpPr>
            <a:spLocks noGrp="1"/>
          </p:cNvSpPr>
          <p:nvPr>
            <p:ph type="title"/>
          </p:nvPr>
        </p:nvSpPr>
        <p:spPr/>
        <p:txBody>
          <a:bodyPr/>
          <a:lstStyle>
            <a:lvl1pPr>
              <a:defRPr/>
            </a:lvl1pPr>
          </a:lstStyle>
          <a:p>
            <a:r>
              <a:rPr lang="fr-FR"/>
              <a:t>Cliquez et modifiez le titre</a:t>
            </a:r>
            <a:endParaRPr lang="de-CH" dirty="0"/>
          </a:p>
        </p:txBody>
      </p:sp>
      <p:sp>
        <p:nvSpPr>
          <p:cNvPr id="7" name="Inhaltsplatzhalter 6"/>
          <p:cNvSpPr>
            <a:spLocks noGrp="1"/>
          </p:cNvSpPr>
          <p:nvPr>
            <p:ph sz="quarter" idx="11" hasCustomPrompt="1"/>
          </p:nvPr>
        </p:nvSpPr>
        <p:spPr>
          <a:xfrm>
            <a:off x="433388" y="3356992"/>
            <a:ext cx="3960812" cy="2556000"/>
          </a:xfrm>
          <a:prstGeom prst="rect">
            <a:avLst/>
          </a:prstGeom>
        </p:spPr>
        <p:txBody>
          <a:bodyPr/>
          <a:lstStyle>
            <a:lvl1pPr marL="0" marR="0" indent="0" algn="l" defTabSz="914400" rtl="0" eaLnBrk="1" fontAlgn="auto" latinLnBrk="0" hangingPunct="1">
              <a:lnSpc>
                <a:spcPts val="2700"/>
              </a:lnSpc>
              <a:spcBef>
                <a:spcPts val="0"/>
              </a:spcBef>
              <a:spcAft>
                <a:spcPts val="0"/>
              </a:spcAft>
              <a:buClrTx/>
              <a:buSzTx/>
              <a:buFont typeface="Arial" pitchFamily="34" charset="0"/>
              <a:buNone/>
              <a:tabLst/>
              <a:defRPr/>
            </a:lvl1pPr>
          </a:lstStyle>
          <a:p>
            <a:pPr marL="0" marR="0" lvl="0" indent="0" algn="l" defTabSz="914400" rtl="0" eaLnBrk="1" fontAlgn="auto" latinLnBrk="0" hangingPunct="1">
              <a:lnSpc>
                <a:spcPts val="2700"/>
              </a:lnSpc>
              <a:spcBef>
                <a:spcPts val="0"/>
              </a:spcBef>
              <a:spcAft>
                <a:spcPts val="0"/>
              </a:spcAft>
              <a:buClrTx/>
              <a:buSzTx/>
              <a:buFont typeface="Arial" pitchFamily="34" charset="0"/>
              <a:buChar char="​"/>
              <a:tabLst/>
              <a:defRPr/>
            </a:pPr>
            <a:r>
              <a:rPr lang="de-DE" dirty="0"/>
              <a:t>Insert </a:t>
            </a:r>
            <a:r>
              <a:rPr lang="de-DE" dirty="0" err="1"/>
              <a:t>picture</a:t>
            </a:r>
            <a:endParaRPr lang="de-CH" dirty="0"/>
          </a:p>
        </p:txBody>
      </p:sp>
      <p:sp>
        <p:nvSpPr>
          <p:cNvPr id="11" name="Inhaltsplatzhalter 6"/>
          <p:cNvSpPr>
            <a:spLocks noGrp="1"/>
          </p:cNvSpPr>
          <p:nvPr>
            <p:ph sz="quarter" idx="13" hasCustomPrompt="1"/>
          </p:nvPr>
        </p:nvSpPr>
        <p:spPr>
          <a:xfrm>
            <a:off x="4752975" y="3356992"/>
            <a:ext cx="3960812" cy="2556000"/>
          </a:xfrm>
          <a:prstGeom prst="rect">
            <a:avLst/>
          </a:prstGeom>
        </p:spPr>
        <p:txBody>
          <a:bodyPr/>
          <a:lstStyle>
            <a:lvl1pPr marL="0" marR="0" indent="0" algn="l" defTabSz="914400" rtl="0" eaLnBrk="1" fontAlgn="auto" latinLnBrk="0" hangingPunct="1">
              <a:lnSpc>
                <a:spcPts val="2700"/>
              </a:lnSpc>
              <a:spcBef>
                <a:spcPts val="0"/>
              </a:spcBef>
              <a:spcAft>
                <a:spcPts val="0"/>
              </a:spcAft>
              <a:buClrTx/>
              <a:buSzTx/>
              <a:buFont typeface="Arial" pitchFamily="34" charset="0"/>
              <a:buNone/>
              <a:tabLst/>
              <a:defRPr/>
            </a:lvl1pPr>
          </a:lstStyle>
          <a:p>
            <a:pPr marL="0" marR="0" lvl="0" indent="0" algn="l" defTabSz="914400" rtl="0" eaLnBrk="1" fontAlgn="auto" latinLnBrk="0" hangingPunct="1">
              <a:lnSpc>
                <a:spcPts val="2700"/>
              </a:lnSpc>
              <a:spcBef>
                <a:spcPts val="0"/>
              </a:spcBef>
              <a:spcAft>
                <a:spcPts val="0"/>
              </a:spcAft>
              <a:buClrTx/>
              <a:buSzTx/>
              <a:buFont typeface="Arial" pitchFamily="34" charset="0"/>
              <a:buChar char="​"/>
              <a:tabLst/>
              <a:defRPr/>
            </a:pPr>
            <a:r>
              <a:rPr lang="de-DE" dirty="0"/>
              <a:t>Insert </a:t>
            </a:r>
            <a:r>
              <a:rPr lang="de-DE" dirty="0" err="1"/>
              <a:t>picture</a:t>
            </a:r>
            <a:endParaRPr lang="de-CH" dirty="0"/>
          </a:p>
        </p:txBody>
      </p:sp>
      <p:sp>
        <p:nvSpPr>
          <p:cNvPr id="9" name="Inhaltsplatzhalter 3"/>
          <p:cNvSpPr>
            <a:spLocks noGrp="1"/>
          </p:cNvSpPr>
          <p:nvPr>
            <p:ph sz="half" idx="10"/>
          </p:nvPr>
        </p:nvSpPr>
        <p:spPr>
          <a:xfrm>
            <a:off x="433388" y="1008064"/>
            <a:ext cx="3960812" cy="2060896"/>
          </a:xfrm>
          <a:prstGeom prst="rect">
            <a:avLst/>
          </a:prstGeom>
        </p:spPr>
        <p:txBody>
          <a:bodyPr/>
          <a:lstStyle>
            <a:lvl1pPr>
              <a:spcAft>
                <a:spcPts val="0"/>
              </a:spcAft>
              <a:defRPr sz="2000" b="1" cap="none" baseline="0">
                <a:solidFill>
                  <a:schemeClr val="accent1"/>
                </a:solidFill>
              </a:defRPr>
            </a:lvl1pPr>
            <a:lvl2pPr marL="0" indent="0">
              <a:buFont typeface="Arial" pitchFamily="34" charset="0"/>
              <a:buChar char="​"/>
              <a:defRPr sz="2000" b="0" cap="all" baseline="0">
                <a:solidFill>
                  <a:schemeClr val="accent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1">
                <a:latin typeface="Arial" pitchFamily="34" charset="0"/>
                <a:cs typeface="Arial" pitchFamily="34" charset="0"/>
              </a:defRPr>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dirty="0"/>
          </a:p>
        </p:txBody>
      </p:sp>
      <p:sp>
        <p:nvSpPr>
          <p:cNvPr id="12" name="Inhaltsplatzhalter 3"/>
          <p:cNvSpPr>
            <a:spLocks noGrp="1"/>
          </p:cNvSpPr>
          <p:nvPr>
            <p:ph sz="half" idx="14"/>
          </p:nvPr>
        </p:nvSpPr>
        <p:spPr>
          <a:xfrm>
            <a:off x="4751388" y="1008064"/>
            <a:ext cx="3960812" cy="2060896"/>
          </a:xfrm>
          <a:prstGeom prst="rect">
            <a:avLst/>
          </a:prstGeom>
        </p:spPr>
        <p:txBody>
          <a:bodyPr/>
          <a:lstStyle>
            <a:lvl1pPr>
              <a:spcAft>
                <a:spcPts val="0"/>
              </a:spcAft>
              <a:defRPr sz="2000" b="1" cap="none" baseline="0">
                <a:solidFill>
                  <a:schemeClr val="accent1"/>
                </a:solidFill>
              </a:defRPr>
            </a:lvl1pPr>
            <a:lvl2pPr marL="0" indent="0">
              <a:buFont typeface="Arial" pitchFamily="34" charset="0"/>
              <a:buChar char="​"/>
              <a:defRPr sz="2000" b="0" cap="all" baseline="0">
                <a:solidFill>
                  <a:schemeClr val="accent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1">
                <a:latin typeface="Arial" pitchFamily="34" charset="0"/>
                <a:cs typeface="Arial" pitchFamily="34" charset="0"/>
              </a:defRPr>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pic>
        <p:nvPicPr>
          <p:cNvPr id="4" name="Grafik 3" descr="UNIFR_Background_Titleslide_PPT.jpg"/>
          <p:cNvPicPr>
            <a:picLocks noChangeAspect="1"/>
          </p:cNvPicPr>
          <p:nvPr/>
        </p:nvPicPr>
        <p:blipFill>
          <a:blip r:embed="rId2" cstate="print"/>
          <a:srcRect b="2539"/>
          <a:stretch>
            <a:fillRect/>
          </a:stretch>
        </p:blipFill>
        <p:spPr>
          <a:xfrm>
            <a:off x="0" y="647700"/>
            <a:ext cx="9144000" cy="5605463"/>
          </a:xfrm>
          <a:prstGeom prst="rect">
            <a:avLst/>
          </a:prstGeom>
        </p:spPr>
      </p:pic>
      <p:sp>
        <p:nvSpPr>
          <p:cNvPr id="2" name="Titel 1"/>
          <p:cNvSpPr>
            <a:spLocks noGrp="1"/>
          </p:cNvSpPr>
          <p:nvPr>
            <p:ph type="title"/>
          </p:nvPr>
        </p:nvSpPr>
        <p:spPr/>
        <p:txBody>
          <a:bodyPr/>
          <a:lstStyle>
            <a:lvl1pPr>
              <a:defRPr/>
            </a:lvl1pPr>
          </a:lstStyle>
          <a:p>
            <a:r>
              <a:rPr lang="fr-FR"/>
              <a:t>Cliquez et modifiez le titre</a:t>
            </a:r>
            <a:endParaRPr lang="de-CH" dirty="0"/>
          </a:p>
        </p:txBody>
      </p:sp>
      <p:sp>
        <p:nvSpPr>
          <p:cNvPr id="6" name="Inhaltsplatzhalter 5"/>
          <p:cNvSpPr>
            <a:spLocks noGrp="1"/>
          </p:cNvSpPr>
          <p:nvPr>
            <p:ph sz="quarter" idx="11" hasCustomPrompt="1"/>
          </p:nvPr>
        </p:nvSpPr>
        <p:spPr>
          <a:xfrm>
            <a:off x="433388" y="1008063"/>
            <a:ext cx="8278812" cy="5146675"/>
          </a:xfrm>
          <a:prstGeom prst="rect">
            <a:avLst/>
          </a:prstGeom>
        </p:spPr>
        <p:txBody>
          <a:bodyPr/>
          <a:lstStyle>
            <a:lvl1pPr>
              <a:defRPr baseline="0"/>
            </a:lvl1pPr>
          </a:lstStyle>
          <a:p>
            <a:pPr lvl="0"/>
            <a:r>
              <a:rPr lang="de-DE" dirty="0"/>
              <a:t>Insert </a:t>
            </a:r>
            <a:r>
              <a:rPr lang="de-DE" dirty="0" err="1"/>
              <a:t>picture</a:t>
            </a:r>
            <a:endParaRPr lang="de-CH"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17488" y="163514"/>
            <a:ext cx="8712200" cy="484186"/>
          </a:xfrm>
          <a:prstGeom prst="rect">
            <a:avLst/>
          </a:prstGeom>
        </p:spPr>
        <p:txBody>
          <a:bodyPr vert="horz" lIns="0" tIns="0" rIns="0" bIns="0" rtlCol="0" anchor="t" anchorCtr="0">
            <a:noAutofit/>
          </a:bodyPr>
          <a:lstStyle/>
          <a:p>
            <a:r>
              <a:rPr lang="de-DE" dirty="0" err="1"/>
              <a:t>Tielmasterformat</a:t>
            </a:r>
            <a:r>
              <a:rPr lang="de-DE" dirty="0"/>
              <a:t> durch Klicken bearbeiten</a:t>
            </a:r>
            <a:endParaRPr lang="de-CH" dirty="0"/>
          </a:p>
        </p:txBody>
      </p:sp>
      <p:sp>
        <p:nvSpPr>
          <p:cNvPr id="4" name="Datumsplatzhalter 3"/>
          <p:cNvSpPr>
            <a:spLocks noGrp="1"/>
          </p:cNvSpPr>
          <p:nvPr>
            <p:ph type="dt" sz="half" idx="2"/>
          </p:nvPr>
        </p:nvSpPr>
        <p:spPr>
          <a:xfrm>
            <a:off x="9360000" y="4320000"/>
            <a:ext cx="1800000" cy="216024"/>
          </a:xfrm>
          <a:prstGeom prst="rect">
            <a:avLst/>
          </a:prstGeom>
        </p:spPr>
        <p:txBody>
          <a:bodyPr vert="horz" lIns="0" tIns="0" rIns="0" bIns="0" rtlCol="0" anchor="b" anchorCtr="0"/>
          <a:lstStyle>
            <a:lvl1pPr algn="l">
              <a:lnSpc>
                <a:spcPts val="960"/>
              </a:lnSpc>
              <a:defRPr sz="800" b="0">
                <a:solidFill>
                  <a:schemeClr val="bg1"/>
                </a:solidFill>
                <a:latin typeface="Arial" pitchFamily="34" charset="0"/>
                <a:cs typeface="Arial" pitchFamily="34" charset="0"/>
              </a:defRPr>
            </a:lvl1pPr>
          </a:lstStyle>
          <a:p>
            <a:fld id="{8964A89B-F9D0-4B8B-9E13-75101EC3F755}" type="datetime4">
              <a:rPr lang="de-CH" smtClean="0"/>
              <a:pPr/>
              <a:t>1. März 2024</a:t>
            </a:fld>
            <a:endParaRPr lang="de-CH" dirty="0"/>
          </a:p>
        </p:txBody>
      </p:sp>
      <p:sp>
        <p:nvSpPr>
          <p:cNvPr id="8" name="Fußzeilenplatzhalter 7"/>
          <p:cNvSpPr>
            <a:spLocks noGrp="1"/>
          </p:cNvSpPr>
          <p:nvPr>
            <p:ph type="ftr" sz="quarter" idx="3"/>
          </p:nvPr>
        </p:nvSpPr>
        <p:spPr>
          <a:xfrm>
            <a:off x="9360000" y="4680000"/>
            <a:ext cx="1800000" cy="216000"/>
          </a:xfrm>
          <a:prstGeom prst="rect">
            <a:avLst/>
          </a:prstGeom>
        </p:spPr>
        <p:txBody>
          <a:bodyPr vert="horz" lIns="0" tIns="0" rIns="0" bIns="0" rtlCol="0" anchor="b" anchorCtr="0"/>
          <a:lstStyle>
            <a:lvl1pPr algn="l">
              <a:lnSpc>
                <a:spcPts val="960"/>
              </a:lnSpc>
              <a:defRPr sz="800" b="0">
                <a:solidFill>
                  <a:schemeClr val="bg1"/>
                </a:solidFill>
                <a:latin typeface="Arial" pitchFamily="34" charset="0"/>
                <a:cs typeface="Arial" pitchFamily="34" charset="0"/>
              </a:defRPr>
            </a:lvl1pPr>
          </a:lstStyle>
          <a:p>
            <a:endParaRPr lang="de-CH" dirty="0"/>
          </a:p>
        </p:txBody>
      </p:sp>
      <p:sp>
        <p:nvSpPr>
          <p:cNvPr id="10" name="Textplatzhalter 7"/>
          <p:cNvSpPr txBox="1">
            <a:spLocks/>
          </p:cNvSpPr>
          <p:nvPr userDrawn="1"/>
        </p:nvSpPr>
        <p:spPr>
          <a:xfrm>
            <a:off x="217488" y="6525343"/>
            <a:ext cx="7848000" cy="246931"/>
          </a:xfrm>
          <a:prstGeom prst="rect">
            <a:avLst/>
          </a:prstGeom>
        </p:spPr>
        <p:txBody>
          <a:bodyPr lIns="0" tIns="0" rIns="0" bIns="0" anchor="b" anchorCtr="0"/>
          <a:lstStyle/>
          <a:p>
            <a:pPr marL="0" marR="0" lvl="0" indent="0" algn="l" defTabSz="914400" rtl="0" eaLnBrk="1" fontAlgn="auto" latinLnBrk="0" hangingPunct="1">
              <a:lnSpc>
                <a:spcPts val="960"/>
              </a:lnSpc>
              <a:spcBef>
                <a:spcPts val="0"/>
              </a:spcBef>
              <a:spcAft>
                <a:spcPts val="0"/>
              </a:spcAft>
              <a:buClrTx/>
              <a:buSzTx/>
              <a:buFont typeface="Arial" pitchFamily="34" charset="0"/>
              <a:buChar char="​"/>
              <a:tabLst/>
              <a:defRPr/>
            </a:pPr>
            <a:r>
              <a:rPr kumimoji="0" lang="de-DE" sz="800" b="1" i="0" u="none" strike="noStrike" kern="1200" cap="all" spc="0" normalizeH="0" baseline="0" noProof="0" dirty="0" err="1">
                <a:ln>
                  <a:noFill/>
                </a:ln>
                <a:solidFill>
                  <a:schemeClr val="tx1"/>
                </a:solidFill>
                <a:effectLst/>
                <a:uLnTx/>
                <a:uFillTx/>
                <a:latin typeface="Arial" pitchFamily="34" charset="0"/>
                <a:ea typeface="+mn-ea"/>
                <a:cs typeface="Arial" pitchFamily="34" charset="0"/>
              </a:rPr>
              <a:t>Université</a:t>
            </a:r>
            <a:r>
              <a:rPr kumimoji="0" lang="de-DE" sz="800" b="1" i="0" u="none" strike="noStrike" kern="1200" cap="all" spc="0" normalizeH="0" baseline="0" noProof="0" dirty="0">
                <a:ln>
                  <a:noFill/>
                </a:ln>
                <a:solidFill>
                  <a:schemeClr val="tx1"/>
                </a:solidFill>
                <a:effectLst/>
                <a:uLnTx/>
                <a:uFillTx/>
                <a:latin typeface="Arial" pitchFamily="34" charset="0"/>
                <a:ea typeface="+mn-ea"/>
                <a:cs typeface="Arial" pitchFamily="34" charset="0"/>
              </a:rPr>
              <a:t> de </a:t>
            </a:r>
            <a:r>
              <a:rPr kumimoji="0" lang="de-DE" sz="800" b="1" i="0" u="none" strike="noStrike" kern="1200" cap="all" spc="0" normalizeH="0" baseline="0" noProof="0" dirty="0" err="1">
                <a:ln>
                  <a:noFill/>
                </a:ln>
                <a:solidFill>
                  <a:schemeClr val="tx1"/>
                </a:solidFill>
                <a:effectLst/>
                <a:uLnTx/>
                <a:uFillTx/>
                <a:latin typeface="Arial" pitchFamily="34" charset="0"/>
                <a:ea typeface="+mn-ea"/>
                <a:cs typeface="Arial" pitchFamily="34" charset="0"/>
              </a:rPr>
              <a:t>fribourg</a:t>
            </a:r>
            <a:r>
              <a:rPr kumimoji="0" lang="de-DE" sz="800" b="1" i="0" u="none" strike="noStrike" kern="1200" cap="all" spc="0" normalizeH="0" baseline="0" noProof="0" dirty="0">
                <a:ln>
                  <a:noFill/>
                </a:ln>
                <a:solidFill>
                  <a:schemeClr val="tx1"/>
                </a:solidFill>
                <a:effectLst/>
                <a:uLnTx/>
                <a:uFillTx/>
                <a:latin typeface="Arial" pitchFamily="34" charset="0"/>
                <a:ea typeface="+mn-ea"/>
                <a:cs typeface="Arial" pitchFamily="34" charset="0"/>
              </a:rPr>
              <a:t> / Universität Freiburg  |  </a:t>
            </a:r>
            <a:r>
              <a:rPr kumimoji="0" lang="de-DE" sz="800" b="1" i="0" u="none" strike="noStrike" kern="1200" cap="none" spc="0" normalizeH="0" baseline="0" noProof="0" dirty="0">
                <a:ln>
                  <a:noFill/>
                </a:ln>
                <a:solidFill>
                  <a:schemeClr val="bg1">
                    <a:lumMod val="50000"/>
                  </a:schemeClr>
                </a:solidFill>
                <a:effectLst/>
                <a:uLnTx/>
                <a:uFillTx/>
                <a:latin typeface="Arial" pitchFamily="34" charset="0"/>
                <a:ea typeface="+mn-ea"/>
                <a:cs typeface="Arial" pitchFamily="34" charset="0"/>
              </a:rPr>
              <a:t>2024</a:t>
            </a:r>
          </a:p>
        </p:txBody>
      </p:sp>
      <p:sp>
        <p:nvSpPr>
          <p:cNvPr id="11" name="Foliennummernplatzhalter 10"/>
          <p:cNvSpPr>
            <a:spLocks noGrp="1"/>
          </p:cNvSpPr>
          <p:nvPr>
            <p:ph type="sldNum" sz="quarter" idx="4"/>
          </p:nvPr>
        </p:nvSpPr>
        <p:spPr>
          <a:xfrm>
            <a:off x="9360000" y="5040000"/>
            <a:ext cx="1800000" cy="216000"/>
          </a:xfrm>
          <a:prstGeom prst="rect">
            <a:avLst/>
          </a:prstGeom>
        </p:spPr>
        <p:txBody>
          <a:bodyPr vert="horz" lIns="0" tIns="0" rIns="0" bIns="0" rtlCol="0" anchor="b" anchorCtr="0"/>
          <a:lstStyle>
            <a:lvl1pPr algn="l">
              <a:lnSpc>
                <a:spcPts val="960"/>
              </a:lnSpc>
              <a:defRPr sz="800">
                <a:solidFill>
                  <a:schemeClr val="bg1"/>
                </a:solidFill>
                <a:latin typeface="Arial" pitchFamily="34" charset="0"/>
                <a:cs typeface="Arial" pitchFamily="34" charset="0"/>
              </a:defRPr>
            </a:lvl1pPr>
          </a:lstStyle>
          <a:p>
            <a:fld id="{1E9011C8-9BF4-4E14-A6CE-7DE7D36702CC}" type="slidenum">
              <a:rPr lang="de-CH" smtClean="0"/>
              <a:pPr/>
              <a:t>‹N°›</a:t>
            </a:fld>
            <a:endParaRPr lang="de-CH" dirty="0"/>
          </a:p>
        </p:txBody>
      </p:sp>
      <p:pic>
        <p:nvPicPr>
          <p:cNvPr id="12" name="Grafik 8" descr="UNF_Logo_klein.emf"/>
          <p:cNvPicPr>
            <a:picLocks noChangeAspect="1"/>
          </p:cNvPicPr>
          <p:nvPr userDrawn="1"/>
        </p:nvPicPr>
        <p:blipFill>
          <a:blip r:embed="rId11" cstate="print"/>
          <a:stretch>
            <a:fillRect/>
          </a:stretch>
        </p:blipFill>
        <p:spPr>
          <a:xfrm>
            <a:off x="8676456" y="6471630"/>
            <a:ext cx="380694" cy="341746"/>
          </a:xfrm>
          <a:prstGeom prst="rect">
            <a:avLst/>
          </a:prstGeom>
        </p:spPr>
      </p:pic>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26" r:id="rId4"/>
    <p:sldLayoutId id="2147483727" r:id="rId5"/>
    <p:sldLayoutId id="2147483728" r:id="rId6"/>
    <p:sldLayoutId id="2147483729" r:id="rId7"/>
    <p:sldLayoutId id="2147483730" r:id="rId8"/>
    <p:sldLayoutId id="2147483731" r:id="rId9"/>
  </p:sldLayoutIdLst>
  <p:hf hdr="0"/>
  <p:txStyles>
    <p:titleStyle>
      <a:lvl1pPr algn="l" defTabSz="914400" rtl="0" eaLnBrk="1" latinLnBrk="0" hangingPunct="1">
        <a:lnSpc>
          <a:spcPts val="2700"/>
        </a:lnSpc>
        <a:spcBef>
          <a:spcPct val="0"/>
        </a:spcBef>
        <a:buNone/>
        <a:defRPr sz="2000" b="1" kern="1200" cap="all" baseline="0">
          <a:solidFill>
            <a:schemeClr val="accent1"/>
          </a:solidFill>
          <a:latin typeface="Arial" pitchFamily="34" charset="0"/>
          <a:ea typeface="+mj-ea"/>
          <a:cs typeface="Arial" pitchFamily="34" charset="0"/>
        </a:defRPr>
      </a:lvl1pPr>
    </p:titleStyle>
    <p:bodyStyle>
      <a:lvl1pPr marL="0" indent="0" algn="l" defTabSz="914400" rtl="0" eaLnBrk="1" latinLnBrk="0" hangingPunct="1">
        <a:lnSpc>
          <a:spcPts val="2700"/>
        </a:lnSpc>
        <a:spcBef>
          <a:spcPts val="0"/>
        </a:spcBef>
        <a:buFont typeface="Arial" pitchFamily="34" charset="0"/>
        <a:buChar char="​"/>
        <a:defRPr sz="2000" kern="1200">
          <a:solidFill>
            <a:schemeClr val="tx1"/>
          </a:solidFill>
          <a:latin typeface="Arial" pitchFamily="34" charset="0"/>
          <a:ea typeface="+mn-ea"/>
          <a:cs typeface="Arial" pitchFamily="34" charset="0"/>
        </a:defRPr>
      </a:lvl1pPr>
      <a:lvl2pPr marL="0" indent="0" algn="l" defTabSz="914400" rtl="0" eaLnBrk="1" latinLnBrk="0" hangingPunct="1">
        <a:lnSpc>
          <a:spcPts val="2700"/>
        </a:lnSpc>
        <a:spcBef>
          <a:spcPts val="0"/>
        </a:spcBef>
        <a:buFont typeface="Arial" pitchFamily="34" charset="0"/>
        <a:buChar char="​"/>
        <a:defRPr sz="2000" b="1" kern="1200">
          <a:solidFill>
            <a:schemeClr val="tx1"/>
          </a:solidFill>
          <a:latin typeface="Arial" pitchFamily="34" charset="0"/>
          <a:ea typeface="+mn-ea"/>
          <a:cs typeface="Arial" pitchFamily="34" charset="0"/>
        </a:defRPr>
      </a:lvl2pPr>
      <a:lvl3pPr marL="216000" indent="-216000" algn="l" defTabSz="914400" rtl="0" eaLnBrk="1" latinLnBrk="0" hangingPunct="1">
        <a:lnSpc>
          <a:spcPts val="2700"/>
        </a:lnSpc>
        <a:spcBef>
          <a:spcPts val="0"/>
        </a:spcBef>
        <a:buFont typeface="Wingdings" pitchFamily="2" charset="2"/>
        <a:buChar char="§"/>
        <a:defRPr sz="2000" kern="1200">
          <a:solidFill>
            <a:schemeClr val="tx1"/>
          </a:solidFill>
          <a:latin typeface="Arial" pitchFamily="34" charset="0"/>
          <a:ea typeface="+mn-ea"/>
          <a:cs typeface="Arial" pitchFamily="34" charset="0"/>
        </a:defRPr>
      </a:lvl3pPr>
      <a:lvl4pPr marL="0" indent="0" algn="l" defTabSz="914400" rtl="0" eaLnBrk="1" latinLnBrk="0" hangingPunct="1">
        <a:lnSpc>
          <a:spcPts val="2700"/>
        </a:lnSpc>
        <a:spcBef>
          <a:spcPts val="0"/>
        </a:spcBef>
        <a:buFont typeface="Arial" pitchFamily="34" charset="0"/>
        <a:buChar char="​"/>
        <a:defRPr sz="2000" b="1" kern="1200">
          <a:solidFill>
            <a:schemeClr val="accent4"/>
          </a:solidFill>
          <a:latin typeface="Arial" pitchFamily="34" charset="0"/>
          <a:ea typeface="+mn-ea"/>
          <a:cs typeface="Arial" pitchFamily="34" charset="0"/>
        </a:defRPr>
      </a:lvl4pPr>
      <a:lvl5pPr marL="0" indent="0" algn="l" defTabSz="914400" rtl="0" eaLnBrk="1" latinLnBrk="0" hangingPunct="1">
        <a:lnSpc>
          <a:spcPts val="2700"/>
        </a:lnSpc>
        <a:spcBef>
          <a:spcPts val="0"/>
        </a:spcBef>
        <a:buFont typeface="Arial" pitchFamily="34" charset="0"/>
        <a:buChar char="​"/>
        <a:defRPr sz="2000" b="1" kern="1200">
          <a:solidFill>
            <a:schemeClr val="accent1"/>
          </a:solidFill>
          <a:latin typeface="Arial" pitchFamily="34" charset="0"/>
          <a:ea typeface="+mn-ea"/>
          <a:cs typeface="Arial" pitchFamily="34" charset="0"/>
        </a:defRPr>
      </a:lvl5pPr>
      <a:lvl6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6pPr>
      <a:lvl7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7pPr>
      <a:lvl8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8pPr>
      <a:lvl9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03144-A017-964F-9675-1A6BABEF52D0}" type="datetimeFigureOut">
              <a:rPr lang="fr-FR" smtClean="0"/>
              <a:t>01/03/2024</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8BD81A-E6F8-0242-B16B-F5D127702A8F}" type="slidenum">
              <a:rPr lang="fr-FR" smtClean="0"/>
              <a:t>‹N°›</a:t>
            </a:fld>
            <a:endParaRPr lang="fr-FR"/>
          </a:p>
        </p:txBody>
      </p:sp>
    </p:spTree>
    <p:extLst>
      <p:ext uri="{BB962C8B-B14F-4D97-AF65-F5344CB8AC3E}">
        <p14:creationId xmlns:p14="http://schemas.microsoft.com/office/powerpoint/2010/main" val="18938716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44.png"/><Relationship Id="rId7" Type="http://schemas.openxmlformats.org/officeDocument/2006/relationships/hyperlink" Target="https://tube.switch.ch/videos/d9506e35"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50.png"/><Relationship Id="rId7" Type="http://schemas.openxmlformats.org/officeDocument/2006/relationships/hyperlink" Target="https://tube.switch.ch/videos/7ee35b1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jpg"/><Relationship Id="rId7" Type="http://schemas.openxmlformats.org/officeDocument/2006/relationships/image" Target="../media/image65.em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4.emf"/><Relationship Id="rId11" Type="http://schemas.openxmlformats.org/officeDocument/2006/relationships/image" Target="../media/image25.emf"/><Relationship Id="rId5" Type="http://schemas.openxmlformats.org/officeDocument/2006/relationships/image" Target="../media/image63.emf"/><Relationship Id="rId10" Type="http://schemas.openxmlformats.org/officeDocument/2006/relationships/hyperlink" Target="https://tube.switch.ch/videos/e1472256" TargetMode="External"/><Relationship Id="rId4" Type="http://schemas.openxmlformats.org/officeDocument/2006/relationships/image" Target="../media/image62.emf"/><Relationship Id="rId9" Type="http://schemas.openxmlformats.org/officeDocument/2006/relationships/image" Target="../media/image67.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1</a:t>
            </a:fld>
            <a:endParaRPr lang="de-CH" dirty="0"/>
          </a:p>
        </p:txBody>
      </p:sp>
      <p:pic>
        <p:nvPicPr>
          <p:cNvPr id="13" name="Picture 12" descr="Titel_UNIFR_ne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62" y="593130"/>
            <a:ext cx="8207999" cy="5497902"/>
          </a:xfrm>
          <a:prstGeom prst="rect">
            <a:avLst/>
          </a:prstGeom>
        </p:spPr>
      </p:pic>
    </p:spTree>
    <p:extLst>
      <p:ext uri="{BB962C8B-B14F-4D97-AF65-F5344CB8AC3E}">
        <p14:creationId xmlns:p14="http://schemas.microsoft.com/office/powerpoint/2010/main" val="3161949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hweiz_Silhouet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2393675"/>
            <a:ext cx="10369152" cy="4536504"/>
          </a:xfrm>
          <a:prstGeom prst="rect">
            <a:avLst/>
          </a:prstGeom>
        </p:spPr>
      </p:pic>
      <p:pic>
        <p:nvPicPr>
          <p:cNvPr id="52" name="Picture 51" descr="Schweiz_Distanzen_Botto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6255" y="2995638"/>
            <a:ext cx="5580000" cy="2981337"/>
          </a:xfrm>
          <a:prstGeom prst="rect">
            <a:avLst/>
          </a:prstGeom>
        </p:spPr>
      </p:pic>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10</a:t>
            </a:fld>
            <a:endParaRPr lang="de-CH" dirty="0"/>
          </a:p>
        </p:txBody>
      </p:sp>
      <p:sp>
        <p:nvSpPr>
          <p:cNvPr id="6" name="ZoneTexte 19"/>
          <p:cNvSpPr txBox="1"/>
          <p:nvPr/>
        </p:nvSpPr>
        <p:spPr>
          <a:xfrm>
            <a:off x="323528" y="215853"/>
            <a:ext cx="2736304" cy="1224136"/>
          </a:xfrm>
          <a:prstGeom prst="rect">
            <a:avLst/>
          </a:prstGeom>
          <a:noFill/>
        </p:spPr>
        <p:txBody>
          <a:bodyPr wrap="square" lIns="0" tIns="0" rIns="0" bIns="0" rtlCol="0" anchor="t">
            <a:noAutofit/>
          </a:bodyPr>
          <a:lstStyle/>
          <a:p>
            <a:r>
              <a:rPr lang="de-CH" sz="3900" dirty="0">
                <a:solidFill>
                  <a:srgbClr val="E4771D"/>
                </a:solidFill>
              </a:rPr>
              <a:t>IM HERZEN</a:t>
            </a:r>
          </a:p>
          <a:p>
            <a:pPr algn="just"/>
            <a:r>
              <a:rPr lang="de-CH" sz="3000" dirty="0">
                <a:solidFill>
                  <a:srgbClr val="E4771D"/>
                </a:solidFill>
              </a:rPr>
              <a:t>DER SCHWEIZ</a:t>
            </a:r>
          </a:p>
        </p:txBody>
      </p:sp>
      <p:sp>
        <p:nvSpPr>
          <p:cNvPr id="19" name="ZoneTexte 18"/>
          <p:cNvSpPr txBox="1">
            <a:spLocks/>
          </p:cNvSpPr>
          <p:nvPr/>
        </p:nvSpPr>
        <p:spPr>
          <a:xfrm>
            <a:off x="3191825" y="2366565"/>
            <a:ext cx="1296000" cy="467992"/>
          </a:xfrm>
          <a:prstGeom prst="rect">
            <a:avLst/>
          </a:prstGeom>
          <a:noFill/>
        </p:spPr>
        <p:txBody>
          <a:bodyPr wrap="square" lIns="0" tIns="0" rIns="0" bIns="0" rtlCol="0">
            <a:noAutofit/>
          </a:bodyPr>
          <a:lstStyle/>
          <a:p>
            <a:pPr algn="ctr">
              <a:lnSpc>
                <a:spcPct val="150000"/>
              </a:lnSpc>
            </a:pPr>
            <a:r>
              <a:rPr lang="fr-FR" sz="1400" dirty="0">
                <a:solidFill>
                  <a:schemeClr val="bg1"/>
                </a:solidFill>
                <a:latin typeface="NationalUniFr-Light"/>
                <a:cs typeface="NationalUniFr-Light"/>
              </a:rPr>
              <a:t>NEUENBURG</a:t>
            </a:r>
          </a:p>
          <a:p>
            <a:pPr algn="ctr"/>
            <a:r>
              <a:rPr lang="fr-FR" sz="1400" dirty="0">
                <a:solidFill>
                  <a:schemeClr val="bg1"/>
                </a:solidFill>
                <a:latin typeface="NationalUniFr-Semibold"/>
                <a:cs typeface="NationalUniFr-Semibold"/>
              </a:rPr>
              <a:t>01h00</a:t>
            </a:r>
          </a:p>
        </p:txBody>
      </p:sp>
      <p:sp>
        <p:nvSpPr>
          <p:cNvPr id="20" name="ZoneTexte 18"/>
          <p:cNvSpPr txBox="1">
            <a:spLocks/>
          </p:cNvSpPr>
          <p:nvPr/>
        </p:nvSpPr>
        <p:spPr>
          <a:xfrm>
            <a:off x="2425210" y="1862509"/>
            <a:ext cx="1368000" cy="288000"/>
          </a:xfrm>
          <a:prstGeom prst="rect">
            <a:avLst/>
          </a:prstGeom>
          <a:noFill/>
        </p:spPr>
        <p:txBody>
          <a:bodyPr wrap="square" lIns="0" tIns="0" rIns="0" bIns="0" rtlCol="0">
            <a:noAutofit/>
          </a:bodyPr>
          <a:lstStyle/>
          <a:p>
            <a:pPr algn="ctr">
              <a:lnSpc>
                <a:spcPct val="150000"/>
              </a:lnSpc>
            </a:pPr>
            <a:r>
              <a:rPr lang="fr-FR" sz="1400" dirty="0">
                <a:solidFill>
                  <a:schemeClr val="bg1"/>
                </a:solidFill>
                <a:latin typeface="NationalUniFr-Light"/>
                <a:cs typeface="NationalUniFr-Light"/>
              </a:rPr>
              <a:t>LAUSANNE |</a:t>
            </a:r>
            <a:r>
              <a:rPr lang="fr-FR" sz="1400" dirty="0">
                <a:solidFill>
                  <a:schemeClr val="bg1"/>
                </a:solidFill>
                <a:latin typeface="Arial"/>
                <a:cs typeface="Arial"/>
              </a:rPr>
              <a:t> </a:t>
            </a:r>
            <a:r>
              <a:rPr lang="fr-FR" sz="1400" dirty="0">
                <a:solidFill>
                  <a:schemeClr val="bg1"/>
                </a:solidFill>
                <a:latin typeface="NationalUniFr-Semibold"/>
                <a:cs typeface="NationalUniFr-Semibold"/>
              </a:rPr>
              <a:t>0h45</a:t>
            </a:r>
          </a:p>
        </p:txBody>
      </p:sp>
      <p:sp>
        <p:nvSpPr>
          <p:cNvPr id="21" name="ZoneTexte 18"/>
          <p:cNvSpPr txBox="1">
            <a:spLocks/>
          </p:cNvSpPr>
          <p:nvPr/>
        </p:nvSpPr>
        <p:spPr>
          <a:xfrm>
            <a:off x="1539464" y="2387643"/>
            <a:ext cx="1368000" cy="288000"/>
          </a:xfrm>
          <a:prstGeom prst="rect">
            <a:avLst/>
          </a:prstGeom>
          <a:noFill/>
        </p:spPr>
        <p:txBody>
          <a:bodyPr wrap="square" lIns="0" tIns="0" rIns="0" bIns="0" rtlCol="0">
            <a:noAutofit/>
          </a:bodyPr>
          <a:lstStyle/>
          <a:p>
            <a:pPr algn="ctr">
              <a:lnSpc>
                <a:spcPct val="150000"/>
              </a:lnSpc>
            </a:pPr>
            <a:r>
              <a:rPr lang="fr-FR" sz="1400" dirty="0">
                <a:solidFill>
                  <a:schemeClr val="bg1"/>
                </a:solidFill>
                <a:latin typeface="NationalUniFr-Light"/>
                <a:cs typeface="NationalUniFr-Light"/>
              </a:rPr>
              <a:t>GENF |</a:t>
            </a:r>
            <a:r>
              <a:rPr lang="fr-FR" sz="1400" dirty="0">
                <a:solidFill>
                  <a:schemeClr val="bg1"/>
                </a:solidFill>
                <a:latin typeface="Arial"/>
                <a:cs typeface="Arial"/>
              </a:rPr>
              <a:t> </a:t>
            </a:r>
            <a:r>
              <a:rPr lang="fr-FR" sz="1400" dirty="0">
                <a:solidFill>
                  <a:schemeClr val="bg1"/>
                </a:solidFill>
                <a:latin typeface="NationalUniFr-Semibold"/>
                <a:cs typeface="NationalUniFr-Semibold"/>
              </a:rPr>
              <a:t>01h30</a:t>
            </a:r>
          </a:p>
        </p:txBody>
      </p:sp>
      <p:cxnSp>
        <p:nvCxnSpPr>
          <p:cNvPr id="22" name="Straight Connector 21"/>
          <p:cNvCxnSpPr/>
          <p:nvPr/>
        </p:nvCxnSpPr>
        <p:spPr>
          <a:xfrm>
            <a:off x="3838622" y="2951540"/>
            <a:ext cx="0" cy="1368152"/>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289154" y="2256925"/>
            <a:ext cx="0" cy="3110773"/>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29" name="ZoneTexte 18"/>
          <p:cNvSpPr txBox="1">
            <a:spLocks/>
          </p:cNvSpPr>
          <p:nvPr/>
        </p:nvSpPr>
        <p:spPr>
          <a:xfrm>
            <a:off x="4680270" y="1862509"/>
            <a:ext cx="1368000" cy="288000"/>
          </a:xfrm>
          <a:prstGeom prst="rect">
            <a:avLst/>
          </a:prstGeom>
          <a:noFill/>
        </p:spPr>
        <p:txBody>
          <a:bodyPr wrap="square" lIns="0" tIns="0" rIns="0" bIns="0" rtlCol="0">
            <a:noAutofit/>
          </a:bodyPr>
          <a:lstStyle/>
          <a:p>
            <a:pPr algn="ctr">
              <a:lnSpc>
                <a:spcPct val="150000"/>
              </a:lnSpc>
            </a:pPr>
            <a:r>
              <a:rPr lang="fr-FR" sz="1400" dirty="0">
                <a:solidFill>
                  <a:schemeClr val="bg1"/>
                </a:solidFill>
                <a:latin typeface="NationalUniFr-Light"/>
                <a:cs typeface="NationalUniFr-Light"/>
              </a:rPr>
              <a:t>BASEL |</a:t>
            </a:r>
            <a:r>
              <a:rPr lang="fr-FR" sz="1400" dirty="0">
                <a:solidFill>
                  <a:schemeClr val="bg1"/>
                </a:solidFill>
                <a:latin typeface="Arial"/>
                <a:cs typeface="Arial"/>
              </a:rPr>
              <a:t> </a:t>
            </a:r>
            <a:r>
              <a:rPr lang="fr-FR" sz="1400" dirty="0">
                <a:solidFill>
                  <a:schemeClr val="bg1"/>
                </a:solidFill>
                <a:latin typeface="NationalUniFr-Semibold"/>
                <a:cs typeface="NationalUniFr-Semibold"/>
              </a:rPr>
              <a:t>01h30</a:t>
            </a:r>
          </a:p>
        </p:txBody>
      </p:sp>
      <p:sp>
        <p:nvSpPr>
          <p:cNvPr id="31" name="ZoneTexte 18"/>
          <p:cNvSpPr txBox="1">
            <a:spLocks/>
          </p:cNvSpPr>
          <p:nvPr/>
        </p:nvSpPr>
        <p:spPr>
          <a:xfrm>
            <a:off x="6746669" y="1862509"/>
            <a:ext cx="1368000" cy="288000"/>
          </a:xfrm>
          <a:prstGeom prst="rect">
            <a:avLst/>
          </a:prstGeom>
          <a:noFill/>
        </p:spPr>
        <p:txBody>
          <a:bodyPr wrap="square" lIns="0" tIns="0" rIns="0" bIns="0" rtlCol="0">
            <a:noAutofit/>
          </a:bodyPr>
          <a:lstStyle/>
          <a:p>
            <a:pPr algn="ctr">
              <a:lnSpc>
                <a:spcPct val="150000"/>
              </a:lnSpc>
            </a:pPr>
            <a:r>
              <a:rPr lang="fr-FR" sz="1400" dirty="0">
                <a:solidFill>
                  <a:schemeClr val="bg1"/>
                </a:solidFill>
                <a:latin typeface="NationalUniFr-Light"/>
                <a:cs typeface="NationalUniFr-Light"/>
              </a:rPr>
              <a:t>ZÜRICH |</a:t>
            </a:r>
            <a:r>
              <a:rPr lang="fr-FR" sz="1400" dirty="0">
                <a:solidFill>
                  <a:schemeClr val="bg1"/>
                </a:solidFill>
                <a:latin typeface="Arial"/>
                <a:cs typeface="Arial"/>
              </a:rPr>
              <a:t> </a:t>
            </a:r>
            <a:r>
              <a:rPr lang="fr-FR" sz="1400" dirty="0">
                <a:solidFill>
                  <a:schemeClr val="bg1"/>
                </a:solidFill>
                <a:latin typeface="NationalUniFr-Semibold"/>
                <a:cs typeface="NationalUniFr-Semibold"/>
              </a:rPr>
              <a:t>01h20</a:t>
            </a:r>
          </a:p>
        </p:txBody>
      </p:sp>
      <p:cxnSp>
        <p:nvCxnSpPr>
          <p:cNvPr id="32" name="Straight Connector 31"/>
          <p:cNvCxnSpPr/>
          <p:nvPr/>
        </p:nvCxnSpPr>
        <p:spPr>
          <a:xfrm>
            <a:off x="7452320" y="2243627"/>
            <a:ext cx="1131" cy="1260000"/>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746669" y="2735516"/>
            <a:ext cx="0" cy="1440000"/>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991881" y="2774279"/>
            <a:ext cx="0" cy="1607857"/>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338623" y="2708920"/>
            <a:ext cx="0" cy="350476"/>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338623" y="2238109"/>
            <a:ext cx="0" cy="216000"/>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175789" y="2787576"/>
            <a:ext cx="0" cy="3089696"/>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46" name="ZoneTexte 18"/>
          <p:cNvSpPr txBox="1">
            <a:spLocks/>
          </p:cNvSpPr>
          <p:nvPr/>
        </p:nvSpPr>
        <p:spPr>
          <a:xfrm>
            <a:off x="4325490" y="2368827"/>
            <a:ext cx="1368000" cy="288000"/>
          </a:xfrm>
          <a:prstGeom prst="rect">
            <a:avLst/>
          </a:prstGeom>
          <a:noFill/>
        </p:spPr>
        <p:txBody>
          <a:bodyPr wrap="square" lIns="0" tIns="0" rIns="0" bIns="0" rtlCol="0">
            <a:noAutofit/>
          </a:bodyPr>
          <a:lstStyle/>
          <a:p>
            <a:pPr algn="ctr">
              <a:lnSpc>
                <a:spcPct val="150000"/>
              </a:lnSpc>
            </a:pPr>
            <a:r>
              <a:rPr lang="fr-FR" sz="1400" dirty="0">
                <a:solidFill>
                  <a:schemeClr val="bg1"/>
                </a:solidFill>
                <a:latin typeface="NationalUniFr-Light"/>
                <a:cs typeface="NationalUniFr-Light"/>
              </a:rPr>
              <a:t>BERN |</a:t>
            </a:r>
            <a:r>
              <a:rPr lang="fr-FR" sz="1400" dirty="0">
                <a:solidFill>
                  <a:schemeClr val="bg1"/>
                </a:solidFill>
                <a:latin typeface="Arial"/>
                <a:cs typeface="Arial"/>
              </a:rPr>
              <a:t> </a:t>
            </a:r>
            <a:r>
              <a:rPr lang="fr-FR" sz="1400" dirty="0">
                <a:solidFill>
                  <a:schemeClr val="bg1"/>
                </a:solidFill>
                <a:latin typeface="NationalUniFr-Semibold"/>
                <a:cs typeface="NationalUniFr-Semibold"/>
              </a:rPr>
              <a:t>0h20</a:t>
            </a:r>
          </a:p>
        </p:txBody>
      </p:sp>
      <p:sp>
        <p:nvSpPr>
          <p:cNvPr id="48" name="ZoneTexte 18"/>
          <p:cNvSpPr txBox="1">
            <a:spLocks/>
          </p:cNvSpPr>
          <p:nvPr/>
        </p:nvSpPr>
        <p:spPr>
          <a:xfrm>
            <a:off x="6022876" y="2375527"/>
            <a:ext cx="1368000" cy="288000"/>
          </a:xfrm>
          <a:prstGeom prst="rect">
            <a:avLst/>
          </a:prstGeom>
          <a:noFill/>
        </p:spPr>
        <p:txBody>
          <a:bodyPr wrap="square" lIns="0" tIns="0" rIns="0" bIns="0" rtlCol="0">
            <a:noAutofit/>
          </a:bodyPr>
          <a:lstStyle/>
          <a:p>
            <a:pPr algn="ctr">
              <a:lnSpc>
                <a:spcPct val="150000"/>
              </a:lnSpc>
            </a:pPr>
            <a:r>
              <a:rPr lang="fr-FR" sz="1400" dirty="0">
                <a:solidFill>
                  <a:schemeClr val="bg1"/>
                </a:solidFill>
                <a:latin typeface="NationalUniFr-Light"/>
                <a:cs typeface="NationalUniFr-Light"/>
              </a:rPr>
              <a:t>LUZERN |</a:t>
            </a:r>
            <a:r>
              <a:rPr lang="fr-FR" sz="1400" dirty="0">
                <a:solidFill>
                  <a:schemeClr val="bg1"/>
                </a:solidFill>
                <a:latin typeface="Arial"/>
                <a:cs typeface="Arial"/>
              </a:rPr>
              <a:t> </a:t>
            </a:r>
            <a:r>
              <a:rPr lang="fr-FR" sz="1400" dirty="0">
                <a:solidFill>
                  <a:schemeClr val="bg1"/>
                </a:solidFill>
                <a:latin typeface="NationalUniFr-Semibold"/>
                <a:cs typeface="NationalUniFr-Semibold"/>
              </a:rPr>
              <a:t>01h30</a:t>
            </a:r>
          </a:p>
        </p:txBody>
      </p:sp>
      <p:sp>
        <p:nvSpPr>
          <p:cNvPr id="7" name="Oval 6">
            <a:extLst>
              <a:ext uri="{FF2B5EF4-FFF2-40B4-BE49-F238E27FC236}">
                <a16:creationId xmlns:a16="http://schemas.microsoft.com/office/drawing/2014/main" id="{DDCE1DD4-A592-248F-6344-921D689F2FA8}"/>
              </a:ext>
            </a:extLst>
          </p:cNvPr>
          <p:cNvSpPr/>
          <p:nvPr/>
        </p:nvSpPr>
        <p:spPr>
          <a:xfrm>
            <a:off x="4109490" y="4563152"/>
            <a:ext cx="432000" cy="237600"/>
          </a:xfrm>
          <a:prstGeom prst="ellipse">
            <a:avLst/>
          </a:prstGeom>
          <a:solidFill>
            <a:srgbClr val="E4771D"/>
          </a:solidFill>
          <a:ln w="2794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E4771D"/>
              </a:solidFill>
              <a:highlight>
                <a:srgbClr val="FFFF00"/>
              </a:highlight>
            </a:endParaRPr>
          </a:p>
        </p:txBody>
      </p:sp>
      <p:cxnSp>
        <p:nvCxnSpPr>
          <p:cNvPr id="17" name="Straight Connector 16"/>
          <p:cNvCxnSpPr/>
          <p:nvPr/>
        </p:nvCxnSpPr>
        <p:spPr>
          <a:xfrm>
            <a:off x="4337160" y="1705030"/>
            <a:ext cx="0" cy="2952000"/>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ZoneTexte 18"/>
          <p:cNvSpPr txBox="1">
            <a:spLocks/>
          </p:cNvSpPr>
          <p:nvPr/>
        </p:nvSpPr>
        <p:spPr>
          <a:xfrm>
            <a:off x="3497398" y="1088800"/>
            <a:ext cx="1656184" cy="467992"/>
          </a:xfrm>
          <a:prstGeom prst="rect">
            <a:avLst/>
          </a:prstGeom>
          <a:noFill/>
        </p:spPr>
        <p:txBody>
          <a:bodyPr wrap="square" lIns="0" tIns="0" rIns="0" bIns="0" rtlCol="0">
            <a:noAutofit/>
          </a:bodyPr>
          <a:lstStyle/>
          <a:p>
            <a:pPr algn="ctr">
              <a:lnSpc>
                <a:spcPct val="150000"/>
              </a:lnSpc>
            </a:pPr>
            <a:r>
              <a:rPr lang="fr-FR" sz="2800" dirty="0">
                <a:solidFill>
                  <a:srgbClr val="E4771D"/>
                </a:solidFill>
                <a:latin typeface="NationalUniFr-Semibold"/>
                <a:cs typeface="NationalUniFr-Semibold"/>
              </a:rPr>
              <a:t>FREIBURG</a:t>
            </a:r>
            <a:endParaRPr lang="fr-FR" sz="2200" dirty="0">
              <a:solidFill>
                <a:srgbClr val="E4771D"/>
              </a:solidFill>
              <a:latin typeface="NationalUniFr-Semibold"/>
              <a:cs typeface="NationalUniFr-Semibold"/>
            </a:endParaRPr>
          </a:p>
        </p:txBody>
      </p:sp>
    </p:spTree>
    <p:extLst>
      <p:ext uri="{BB962C8B-B14F-4D97-AF65-F5344CB8AC3E}">
        <p14:creationId xmlns:p14="http://schemas.microsoft.com/office/powerpoint/2010/main" val="1307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9" grpId="0"/>
      <p:bldP spid="31" grpId="0"/>
      <p:bldP spid="46"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11</a:t>
            </a:fld>
            <a:endParaRPr lang="de-CH" dirty="0"/>
          </a:p>
        </p:txBody>
      </p:sp>
      <p:pic>
        <p:nvPicPr>
          <p:cNvPr id="20" name="Picture 19" descr="Schweiz_Glaeser.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527604" y="566822"/>
            <a:ext cx="2160240" cy="2160000"/>
          </a:xfrm>
          <a:prstGeom prst="rect">
            <a:avLst/>
          </a:prstGeom>
        </p:spPr>
      </p:pic>
      <p:pic>
        <p:nvPicPr>
          <p:cNvPr id="11" name="Picture 10" descr="Schweiz_Silhouet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282133"/>
            <a:ext cx="6480720" cy="2808312"/>
          </a:xfrm>
          <a:prstGeom prst="rect">
            <a:avLst/>
          </a:prstGeom>
        </p:spPr>
      </p:pic>
      <p:pic>
        <p:nvPicPr>
          <p:cNvPr id="12" name="Picture 11" descr="Schweiz_Tessin_Kanton.png"/>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953752" y="4929368"/>
            <a:ext cx="1116000" cy="1080000"/>
          </a:xfrm>
          <a:prstGeom prst="rect">
            <a:avLst/>
          </a:prstGeom>
        </p:spPr>
      </p:pic>
      <p:sp>
        <p:nvSpPr>
          <p:cNvPr id="13" name="Oval 12"/>
          <p:cNvSpPr/>
          <p:nvPr/>
        </p:nvSpPr>
        <p:spPr>
          <a:xfrm>
            <a:off x="3098058" y="4631424"/>
            <a:ext cx="360040" cy="180000"/>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6600"/>
                </a:solidFill>
              </a:rPr>
              <a:t> </a:t>
            </a:r>
          </a:p>
        </p:txBody>
      </p:sp>
      <p:pic>
        <p:nvPicPr>
          <p:cNvPr id="15" name="Picture 14" descr="Schweiz_Pfeil.png"/>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3263282" y="3964766"/>
            <a:ext cx="2412000" cy="1332000"/>
          </a:xfrm>
          <a:prstGeom prst="rect">
            <a:avLst/>
          </a:prstGeom>
        </p:spPr>
      </p:pic>
      <p:sp>
        <p:nvSpPr>
          <p:cNvPr id="8" name="ZoneTexte 19">
            <a:extLst>
              <a:ext uri="{FF2B5EF4-FFF2-40B4-BE49-F238E27FC236}">
                <a16:creationId xmlns:a16="http://schemas.microsoft.com/office/drawing/2014/main" id="{E7DEBCCF-B81D-7436-CB0A-88D7478D5F91}"/>
              </a:ext>
            </a:extLst>
          </p:cNvPr>
          <p:cNvSpPr txBox="1"/>
          <p:nvPr/>
        </p:nvSpPr>
        <p:spPr>
          <a:xfrm>
            <a:off x="323528" y="284682"/>
            <a:ext cx="3204076" cy="1511608"/>
          </a:xfrm>
          <a:prstGeom prst="rect">
            <a:avLst/>
          </a:prstGeom>
          <a:noFill/>
        </p:spPr>
        <p:txBody>
          <a:bodyPr wrap="square" lIns="0" tIns="0" rIns="0" bIns="0" rtlCol="0" anchor="t">
            <a:noAutofit/>
          </a:bodyPr>
          <a:lstStyle/>
          <a:p>
            <a:r>
              <a:rPr lang="de-CH" sz="2900" dirty="0">
                <a:solidFill>
                  <a:srgbClr val="E4771D"/>
                </a:solidFill>
              </a:rPr>
              <a:t>ZWEISPRACHIG?</a:t>
            </a:r>
            <a:endParaRPr lang="de-CH" sz="4000" dirty="0">
              <a:solidFill>
                <a:srgbClr val="E4771D"/>
              </a:solidFill>
            </a:endParaRPr>
          </a:p>
        </p:txBody>
      </p:sp>
      <p:sp>
        <p:nvSpPr>
          <p:cNvPr id="6" name="Textfeld 5">
            <a:extLst>
              <a:ext uri="{FF2B5EF4-FFF2-40B4-BE49-F238E27FC236}">
                <a16:creationId xmlns:a16="http://schemas.microsoft.com/office/drawing/2014/main" id="{56D22693-3093-1513-BC08-54189BA45783}"/>
              </a:ext>
            </a:extLst>
          </p:cNvPr>
          <p:cNvSpPr txBox="1"/>
          <p:nvPr/>
        </p:nvSpPr>
        <p:spPr>
          <a:xfrm>
            <a:off x="179512" y="717320"/>
            <a:ext cx="3456384" cy="723275"/>
          </a:xfrm>
          <a:prstGeom prst="rect">
            <a:avLst/>
          </a:prstGeom>
          <a:noFill/>
        </p:spPr>
        <p:txBody>
          <a:bodyPr wrap="square">
            <a:spAutoFit/>
          </a:bodyPr>
          <a:lstStyle/>
          <a:p>
            <a:r>
              <a:rPr lang="de-CH" sz="4100" dirty="0">
                <a:solidFill>
                  <a:srgbClr val="E4771D"/>
                </a:solidFill>
              </a:rPr>
              <a:t>BENVENUTI! </a:t>
            </a:r>
            <a:endParaRPr lang="de-DE" sz="4100" dirty="0"/>
          </a:p>
        </p:txBody>
      </p:sp>
    </p:spTree>
    <p:extLst>
      <p:ext uri="{BB962C8B-B14F-4D97-AF65-F5344CB8AC3E}">
        <p14:creationId xmlns:p14="http://schemas.microsoft.com/office/powerpoint/2010/main" val="65001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hweiz_Silhouet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3284984"/>
            <a:ext cx="6480720" cy="2808312"/>
          </a:xfrm>
          <a:prstGeom prst="rect">
            <a:avLst/>
          </a:prstGeom>
        </p:spPr>
      </p:pic>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12</a:t>
            </a:fld>
            <a:endParaRPr lang="de-CH" dirty="0"/>
          </a:p>
        </p:txBody>
      </p:sp>
      <p:sp>
        <p:nvSpPr>
          <p:cNvPr id="5" name="TextBox 4"/>
          <p:cNvSpPr txBox="1"/>
          <p:nvPr/>
        </p:nvSpPr>
        <p:spPr>
          <a:xfrm>
            <a:off x="4355976" y="1340768"/>
            <a:ext cx="2016224" cy="648072"/>
          </a:xfrm>
          <a:prstGeom prst="rect">
            <a:avLst/>
          </a:prstGeom>
          <a:noFill/>
        </p:spPr>
        <p:txBody>
          <a:bodyPr wrap="square" lIns="0" tIns="0" rIns="0" bIns="0" rtlCol="0">
            <a:noAutofit/>
          </a:bodyPr>
          <a:lstStyle/>
          <a:p>
            <a:pPr algn="ctr"/>
            <a:r>
              <a:rPr lang="fr-FR" sz="2000" dirty="0">
                <a:solidFill>
                  <a:schemeClr val="bg1"/>
                </a:solidFill>
              </a:rPr>
              <a:t>6087</a:t>
            </a:r>
            <a:r>
              <a:rPr lang="fr-FR" sz="1600" dirty="0">
                <a:solidFill>
                  <a:schemeClr val="bg1"/>
                </a:solidFill>
              </a:rPr>
              <a:t> </a:t>
            </a:r>
            <a:br>
              <a:rPr lang="fr-FR" sz="1600" dirty="0">
                <a:solidFill>
                  <a:schemeClr val="bg1"/>
                </a:solidFill>
              </a:rPr>
            </a:br>
            <a:r>
              <a:rPr lang="fr-FR" sz="1600" dirty="0" err="1">
                <a:solidFill>
                  <a:schemeClr val="bg1"/>
                </a:solidFill>
              </a:rPr>
              <a:t>aus</a:t>
            </a:r>
            <a:r>
              <a:rPr lang="fr-FR" sz="1600" dirty="0">
                <a:solidFill>
                  <a:schemeClr val="bg1"/>
                </a:solidFill>
              </a:rPr>
              <a:t> der Schweiz</a:t>
            </a:r>
            <a:endParaRPr lang="en-US" sz="1600" dirty="0">
              <a:solidFill>
                <a:schemeClr val="bg1"/>
              </a:solidFill>
            </a:endParaRPr>
          </a:p>
        </p:txBody>
      </p:sp>
      <p:sp>
        <p:nvSpPr>
          <p:cNvPr id="6" name="TextBox 5"/>
          <p:cNvSpPr txBox="1"/>
          <p:nvPr/>
        </p:nvSpPr>
        <p:spPr>
          <a:xfrm>
            <a:off x="2411760" y="1340768"/>
            <a:ext cx="2088232" cy="648072"/>
          </a:xfrm>
          <a:prstGeom prst="rect">
            <a:avLst/>
          </a:prstGeom>
          <a:noFill/>
        </p:spPr>
        <p:txBody>
          <a:bodyPr wrap="square" lIns="0" tIns="0" rIns="0" bIns="0" rtlCol="0">
            <a:noAutofit/>
          </a:bodyPr>
          <a:lstStyle/>
          <a:p>
            <a:pPr algn="ctr"/>
            <a:r>
              <a:rPr lang="fr-FR" sz="2000" dirty="0">
                <a:solidFill>
                  <a:schemeClr val="bg1"/>
                </a:solidFill>
              </a:rPr>
              <a:t>2486</a:t>
            </a:r>
            <a:r>
              <a:rPr lang="fr-FR" sz="1600" dirty="0">
                <a:solidFill>
                  <a:schemeClr val="bg1"/>
                </a:solidFill>
              </a:rPr>
              <a:t> </a:t>
            </a:r>
            <a:br>
              <a:rPr lang="fr-FR" sz="1600" dirty="0">
                <a:solidFill>
                  <a:schemeClr val="bg1"/>
                </a:solidFill>
              </a:rPr>
            </a:br>
            <a:r>
              <a:rPr lang="fr-FR" sz="1600" dirty="0" err="1">
                <a:solidFill>
                  <a:schemeClr val="bg1"/>
                </a:solidFill>
              </a:rPr>
              <a:t>aus</a:t>
            </a:r>
            <a:r>
              <a:rPr lang="fr-FR" sz="1600" dirty="0">
                <a:solidFill>
                  <a:schemeClr val="bg1"/>
                </a:solidFill>
              </a:rPr>
              <a:t> Freiburg</a:t>
            </a:r>
            <a:endParaRPr lang="en-US" sz="1600" dirty="0">
              <a:solidFill>
                <a:schemeClr val="bg1"/>
              </a:solidFill>
            </a:endParaRPr>
          </a:p>
        </p:txBody>
      </p:sp>
      <p:sp>
        <p:nvSpPr>
          <p:cNvPr id="7" name="TextBox 6"/>
          <p:cNvSpPr txBox="1"/>
          <p:nvPr/>
        </p:nvSpPr>
        <p:spPr>
          <a:xfrm>
            <a:off x="6948264" y="1337258"/>
            <a:ext cx="1800200" cy="648072"/>
          </a:xfrm>
          <a:prstGeom prst="rect">
            <a:avLst/>
          </a:prstGeom>
          <a:noFill/>
        </p:spPr>
        <p:txBody>
          <a:bodyPr wrap="square" lIns="0" tIns="0" rIns="0" bIns="0" rtlCol="0">
            <a:noAutofit/>
          </a:bodyPr>
          <a:lstStyle/>
          <a:p>
            <a:pPr algn="ctr"/>
            <a:r>
              <a:rPr lang="fr-FR" sz="2000" dirty="0">
                <a:solidFill>
                  <a:schemeClr val="bg1"/>
                </a:solidFill>
              </a:rPr>
              <a:t>1790 </a:t>
            </a:r>
            <a:br>
              <a:rPr lang="fr-FR" sz="2000" dirty="0">
                <a:solidFill>
                  <a:schemeClr val="bg1"/>
                </a:solidFill>
              </a:rPr>
            </a:br>
            <a:r>
              <a:rPr lang="fr-FR" sz="1600" dirty="0" err="1">
                <a:solidFill>
                  <a:schemeClr val="bg1"/>
                </a:solidFill>
              </a:rPr>
              <a:t>aus</a:t>
            </a:r>
            <a:r>
              <a:rPr lang="fr-FR" sz="1600" dirty="0">
                <a:solidFill>
                  <a:schemeClr val="bg1"/>
                </a:solidFill>
              </a:rPr>
              <a:t> </a:t>
            </a:r>
            <a:r>
              <a:rPr lang="fr-FR" sz="1600" dirty="0" err="1">
                <a:solidFill>
                  <a:schemeClr val="bg1"/>
                </a:solidFill>
              </a:rPr>
              <a:t>dem</a:t>
            </a:r>
            <a:r>
              <a:rPr lang="fr-FR" sz="1600" dirty="0">
                <a:solidFill>
                  <a:schemeClr val="bg1"/>
                </a:solidFill>
              </a:rPr>
              <a:t> </a:t>
            </a:r>
            <a:r>
              <a:rPr lang="fr-FR" sz="1600" dirty="0" err="1">
                <a:solidFill>
                  <a:schemeClr val="bg1"/>
                </a:solidFill>
              </a:rPr>
              <a:t>Ausland</a:t>
            </a:r>
            <a:endParaRPr lang="en-US" sz="1600" dirty="0">
              <a:solidFill>
                <a:schemeClr val="bg1"/>
              </a:solidFill>
            </a:endParaRPr>
          </a:p>
        </p:txBody>
      </p:sp>
      <p:pic>
        <p:nvPicPr>
          <p:cNvPr id="13" name="Picture 12" descr="Etudiants_Etrang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5197" y="2843139"/>
            <a:ext cx="385794" cy="801885"/>
          </a:xfrm>
          <a:prstGeom prst="rect">
            <a:avLst/>
          </a:prstGeom>
        </p:spPr>
      </p:pic>
      <p:pic>
        <p:nvPicPr>
          <p:cNvPr id="14" name="Picture 13" descr="Etudiants_Fribour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9536" y="3628258"/>
            <a:ext cx="385794" cy="1312910"/>
          </a:xfrm>
          <a:prstGeom prst="rect">
            <a:avLst/>
          </a:prstGeom>
        </p:spPr>
      </p:pic>
      <p:pic>
        <p:nvPicPr>
          <p:cNvPr id="15" name="Picture 14" descr="Etudiants_Suiss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3029" y="2060848"/>
            <a:ext cx="385793" cy="2880320"/>
          </a:xfrm>
          <a:prstGeom prst="rect">
            <a:avLst/>
          </a:prstGeom>
        </p:spPr>
      </p:pic>
      <p:cxnSp>
        <p:nvCxnSpPr>
          <p:cNvPr id="10" name="Straight Connector 9"/>
          <p:cNvCxnSpPr/>
          <p:nvPr/>
        </p:nvCxnSpPr>
        <p:spPr>
          <a:xfrm>
            <a:off x="5364088" y="1988840"/>
            <a:ext cx="0" cy="144016"/>
          </a:xfrm>
          <a:prstGeom prst="line">
            <a:avLst/>
          </a:prstGeom>
          <a:ln w="12700" cmpd="sng">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491880" y="1988840"/>
            <a:ext cx="0" cy="1728192"/>
          </a:xfrm>
          <a:prstGeom prst="line">
            <a:avLst/>
          </a:prstGeom>
          <a:ln w="12700" cmpd="sng">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812360" y="1985330"/>
            <a:ext cx="0" cy="936104"/>
          </a:xfrm>
          <a:prstGeom prst="line">
            <a:avLst/>
          </a:prstGeom>
          <a:ln w="12700" cmpd="sng">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9" name="Picture 5">
            <a:hlinkClick r:id="rId7"/>
            <a:extLst>
              <a:ext uri="{FF2B5EF4-FFF2-40B4-BE49-F238E27FC236}">
                <a16:creationId xmlns:a16="http://schemas.microsoft.com/office/drawing/2014/main" id="{376D5CCB-68BD-5B8F-4973-8A8EEB215C4D}"/>
              </a:ext>
            </a:extLst>
          </p:cNvPr>
          <p:cNvPicPr>
            <a:picLocks noChangeAspect="1"/>
          </p:cNvPicPr>
          <p:nvPr/>
        </p:nvPicPr>
        <p:blipFill>
          <a:blip r:embed="rId8"/>
          <a:stretch>
            <a:fillRect/>
          </a:stretch>
        </p:blipFill>
        <p:spPr>
          <a:xfrm>
            <a:off x="317313" y="1571503"/>
            <a:ext cx="648000" cy="648000"/>
          </a:xfrm>
          <a:prstGeom prst="rect">
            <a:avLst/>
          </a:prstGeom>
        </p:spPr>
      </p:pic>
      <p:sp>
        <p:nvSpPr>
          <p:cNvPr id="18" name="ZoneTexte 19">
            <a:extLst>
              <a:ext uri="{FF2B5EF4-FFF2-40B4-BE49-F238E27FC236}">
                <a16:creationId xmlns:a16="http://schemas.microsoft.com/office/drawing/2014/main" id="{A9BC0D7D-7706-A632-DCD2-02B1F65FE008}"/>
              </a:ext>
            </a:extLst>
          </p:cNvPr>
          <p:cNvSpPr txBox="1"/>
          <p:nvPr/>
        </p:nvSpPr>
        <p:spPr>
          <a:xfrm>
            <a:off x="317313" y="233543"/>
            <a:ext cx="2808312" cy="1368152"/>
          </a:xfrm>
          <a:prstGeom prst="rect">
            <a:avLst/>
          </a:prstGeom>
          <a:noFill/>
        </p:spPr>
        <p:txBody>
          <a:bodyPr wrap="square" lIns="0" tIns="0" rIns="0" bIns="0" rtlCol="0" anchor="t">
            <a:noAutofit/>
          </a:bodyPr>
          <a:lstStyle/>
          <a:p>
            <a:r>
              <a:rPr lang="de-CH" sz="3600" dirty="0">
                <a:solidFill>
                  <a:srgbClr val="E4771D"/>
                </a:solidFill>
              </a:rPr>
              <a:t>EIN EUROPA</a:t>
            </a:r>
          </a:p>
          <a:p>
            <a:r>
              <a:rPr lang="de-CH" sz="3800" dirty="0">
                <a:solidFill>
                  <a:srgbClr val="E4771D"/>
                </a:solidFill>
              </a:rPr>
              <a:t>IM KLEINEN</a:t>
            </a:r>
            <a:endParaRPr lang="fr-CH" sz="3800" dirty="0">
              <a:solidFill>
                <a:srgbClr val="E4771D"/>
              </a:solidFill>
            </a:endParaRPr>
          </a:p>
        </p:txBody>
      </p:sp>
    </p:spTree>
    <p:extLst>
      <p:ext uri="{BB962C8B-B14F-4D97-AF65-F5344CB8AC3E}">
        <p14:creationId xmlns:p14="http://schemas.microsoft.com/office/powerpoint/2010/main" val="93707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tudiensprache_AU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527" y="2054561"/>
            <a:ext cx="1402168" cy="1908000"/>
          </a:xfrm>
          <a:prstGeom prst="rect">
            <a:avLst/>
          </a:prstGeom>
        </p:spPr>
      </p:pic>
      <p:pic>
        <p:nvPicPr>
          <p:cNvPr id="17" name="Picture 16" descr="Studiensprache_BI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4962" y="2330018"/>
            <a:ext cx="2392003" cy="2755166"/>
          </a:xfrm>
          <a:prstGeom prst="rect">
            <a:avLst/>
          </a:prstGeom>
        </p:spPr>
      </p:pic>
      <p:pic>
        <p:nvPicPr>
          <p:cNvPr id="18" name="Picture 17" descr="Studiensprache_FR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0678" y="2054561"/>
            <a:ext cx="2404848" cy="2772000"/>
          </a:xfrm>
          <a:prstGeom prst="rect">
            <a:avLst/>
          </a:prstGeom>
        </p:spPr>
      </p:pic>
      <p:pic>
        <p:nvPicPr>
          <p:cNvPr id="19" name="Picture 18" descr="Studiensprache_AL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2424" y="3488435"/>
            <a:ext cx="3456000" cy="1911397"/>
          </a:xfrm>
          <a:prstGeom prst="rect">
            <a:avLst/>
          </a:prstGeom>
        </p:spPr>
      </p:pic>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13</a:t>
            </a:fld>
            <a:endParaRPr lang="de-CH" dirty="0"/>
          </a:p>
        </p:txBody>
      </p:sp>
      <p:sp>
        <p:nvSpPr>
          <p:cNvPr id="9" name="ZoneTexte 1"/>
          <p:cNvSpPr txBox="1"/>
          <p:nvPr/>
        </p:nvSpPr>
        <p:spPr>
          <a:xfrm>
            <a:off x="5849283" y="2750116"/>
            <a:ext cx="1584176" cy="720000"/>
          </a:xfrm>
          <a:prstGeom prst="rect">
            <a:avLst/>
          </a:prstGeom>
          <a:noFill/>
        </p:spPr>
        <p:txBody>
          <a:bodyPr wrap="square" lIns="0" tIns="0" rIns="0" bIns="0" rtlCol="0" anchor="ctr" anchorCtr="1">
            <a:noAutofit/>
          </a:bodyPr>
          <a:lstStyle/>
          <a:p>
            <a:pPr algn="ctr"/>
            <a:r>
              <a:rPr lang="fr-FR" dirty="0" err="1">
                <a:solidFill>
                  <a:schemeClr val="bg2"/>
                </a:solidFill>
              </a:rPr>
              <a:t>Französisch</a:t>
            </a:r>
            <a:br>
              <a:rPr lang="fr-FR" dirty="0">
                <a:solidFill>
                  <a:schemeClr val="bg2"/>
                </a:solidFill>
              </a:rPr>
            </a:br>
            <a:r>
              <a:rPr lang="fr-FR" dirty="0">
                <a:solidFill>
                  <a:schemeClr val="bg2"/>
                </a:solidFill>
              </a:rPr>
              <a:t>37%</a:t>
            </a:r>
          </a:p>
        </p:txBody>
      </p:sp>
      <p:sp>
        <p:nvSpPr>
          <p:cNvPr id="10" name="ZoneTexte 1"/>
          <p:cNvSpPr txBox="1"/>
          <p:nvPr/>
        </p:nvSpPr>
        <p:spPr>
          <a:xfrm>
            <a:off x="4255969" y="2181429"/>
            <a:ext cx="1584176" cy="720000"/>
          </a:xfrm>
          <a:prstGeom prst="rect">
            <a:avLst/>
          </a:prstGeom>
          <a:noFill/>
        </p:spPr>
        <p:txBody>
          <a:bodyPr wrap="square" lIns="0" tIns="0" rIns="0" bIns="0" rtlCol="0" anchor="ctr" anchorCtr="1">
            <a:noAutofit/>
          </a:bodyPr>
          <a:lstStyle/>
          <a:p>
            <a:pPr algn="ctr"/>
            <a:r>
              <a:rPr lang="fr-FR" dirty="0" err="1">
                <a:solidFill>
                  <a:schemeClr val="bg2"/>
                </a:solidFill>
              </a:rPr>
              <a:t>Andere</a:t>
            </a:r>
            <a:br>
              <a:rPr lang="fr-FR" dirty="0">
                <a:solidFill>
                  <a:schemeClr val="bg2"/>
                </a:solidFill>
              </a:rPr>
            </a:br>
            <a:r>
              <a:rPr lang="fr-FR" dirty="0">
                <a:solidFill>
                  <a:schemeClr val="bg2"/>
                </a:solidFill>
              </a:rPr>
              <a:t>9%</a:t>
            </a:r>
          </a:p>
        </p:txBody>
      </p:sp>
      <p:sp>
        <p:nvSpPr>
          <p:cNvPr id="11" name="ZoneTexte 1"/>
          <p:cNvSpPr txBox="1"/>
          <p:nvPr/>
        </p:nvSpPr>
        <p:spPr>
          <a:xfrm>
            <a:off x="3373012" y="3048456"/>
            <a:ext cx="1584176" cy="720000"/>
          </a:xfrm>
          <a:prstGeom prst="rect">
            <a:avLst/>
          </a:prstGeom>
          <a:noFill/>
        </p:spPr>
        <p:txBody>
          <a:bodyPr wrap="square" lIns="0" tIns="0" rIns="0" bIns="0" rtlCol="0" anchor="ctr" anchorCtr="1">
            <a:noAutofit/>
          </a:bodyPr>
          <a:lstStyle/>
          <a:p>
            <a:pPr algn="ctr"/>
            <a:r>
              <a:rPr lang="fr-FR" dirty="0" err="1"/>
              <a:t>Zweisprachig</a:t>
            </a:r>
            <a:br>
              <a:rPr lang="fr-FR" dirty="0"/>
            </a:br>
            <a:r>
              <a:rPr lang="fr-FR" dirty="0"/>
              <a:t>36%</a:t>
            </a:r>
          </a:p>
        </p:txBody>
      </p:sp>
      <p:sp>
        <p:nvSpPr>
          <p:cNvPr id="12" name="ZoneTexte 1"/>
          <p:cNvSpPr txBox="1"/>
          <p:nvPr/>
        </p:nvSpPr>
        <p:spPr>
          <a:xfrm>
            <a:off x="4878893" y="3865612"/>
            <a:ext cx="1584176" cy="720000"/>
          </a:xfrm>
          <a:prstGeom prst="rect">
            <a:avLst/>
          </a:prstGeom>
          <a:noFill/>
        </p:spPr>
        <p:txBody>
          <a:bodyPr wrap="square" lIns="0" tIns="0" rIns="0" bIns="0" rtlCol="0" anchor="ctr" anchorCtr="1">
            <a:noAutofit/>
          </a:bodyPr>
          <a:lstStyle/>
          <a:p>
            <a:pPr algn="ctr"/>
            <a:r>
              <a:rPr lang="fr-FR" dirty="0">
                <a:solidFill>
                  <a:schemeClr val="bg2"/>
                </a:solidFill>
              </a:rPr>
              <a:t>Deutsch</a:t>
            </a:r>
            <a:br>
              <a:rPr lang="fr-FR" dirty="0">
                <a:solidFill>
                  <a:schemeClr val="bg2"/>
                </a:solidFill>
              </a:rPr>
            </a:br>
            <a:r>
              <a:rPr lang="fr-FR" dirty="0">
                <a:solidFill>
                  <a:schemeClr val="bg2"/>
                </a:solidFill>
              </a:rPr>
              <a:t>19%</a:t>
            </a:r>
          </a:p>
        </p:txBody>
      </p:sp>
      <p:pic>
        <p:nvPicPr>
          <p:cNvPr id="5" name="Picture 5">
            <a:hlinkClick r:id="rId7"/>
            <a:extLst>
              <a:ext uri="{FF2B5EF4-FFF2-40B4-BE49-F238E27FC236}">
                <a16:creationId xmlns:a16="http://schemas.microsoft.com/office/drawing/2014/main" id="{A85FFE64-15C4-55E9-4989-3882E3843D7F}"/>
              </a:ext>
            </a:extLst>
          </p:cNvPr>
          <p:cNvPicPr>
            <a:picLocks noChangeAspect="1"/>
          </p:cNvPicPr>
          <p:nvPr/>
        </p:nvPicPr>
        <p:blipFill>
          <a:blip r:embed="rId8"/>
          <a:stretch>
            <a:fillRect/>
          </a:stretch>
        </p:blipFill>
        <p:spPr>
          <a:xfrm>
            <a:off x="323528" y="1730561"/>
            <a:ext cx="648000" cy="648000"/>
          </a:xfrm>
          <a:prstGeom prst="rect">
            <a:avLst/>
          </a:prstGeom>
        </p:spPr>
      </p:pic>
      <p:sp>
        <p:nvSpPr>
          <p:cNvPr id="14" name="ZoneTexte 19">
            <a:extLst>
              <a:ext uri="{FF2B5EF4-FFF2-40B4-BE49-F238E27FC236}">
                <a16:creationId xmlns:a16="http://schemas.microsoft.com/office/drawing/2014/main" id="{8446DEF5-D7E4-1063-DF49-4B84763EE9CF}"/>
              </a:ext>
            </a:extLst>
          </p:cNvPr>
          <p:cNvSpPr txBox="1"/>
          <p:nvPr/>
        </p:nvSpPr>
        <p:spPr>
          <a:xfrm>
            <a:off x="323527" y="136387"/>
            <a:ext cx="3932441" cy="1296144"/>
          </a:xfrm>
          <a:prstGeom prst="rect">
            <a:avLst/>
          </a:prstGeom>
          <a:noFill/>
        </p:spPr>
        <p:txBody>
          <a:bodyPr wrap="square" lIns="0" tIns="0" rIns="0" bIns="0" rtlCol="0" anchor="t">
            <a:noAutofit/>
          </a:bodyPr>
          <a:lstStyle/>
          <a:p>
            <a:r>
              <a:rPr lang="de-CH" sz="5200" dirty="0">
                <a:solidFill>
                  <a:srgbClr val="E4771D"/>
                </a:solidFill>
              </a:rPr>
              <a:t>Einzigartige</a:t>
            </a:r>
            <a:endParaRPr lang="de-CH" sz="3600" dirty="0">
              <a:solidFill>
                <a:srgbClr val="E4771D"/>
              </a:solidFill>
            </a:endParaRPr>
          </a:p>
          <a:p>
            <a:r>
              <a:rPr lang="de-CH" sz="3600" dirty="0">
                <a:solidFill>
                  <a:srgbClr val="E4771D"/>
                </a:solidFill>
              </a:rPr>
              <a:t>Zweisprachigkeit</a:t>
            </a:r>
            <a:endParaRPr lang="fr-CH" sz="3600" dirty="0">
              <a:solidFill>
                <a:srgbClr val="E4771D"/>
              </a:solidFill>
            </a:endParaRPr>
          </a:p>
        </p:txBody>
      </p:sp>
    </p:spTree>
    <p:extLst>
      <p:ext uri="{BB962C8B-B14F-4D97-AF65-F5344CB8AC3E}">
        <p14:creationId xmlns:p14="http://schemas.microsoft.com/office/powerpoint/2010/main" val="160066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14</a:t>
            </a:fld>
            <a:endParaRPr lang="de-CH" dirty="0"/>
          </a:p>
        </p:txBody>
      </p:sp>
      <p:pic>
        <p:nvPicPr>
          <p:cNvPr id="5" name="Picture 4" descr="Europa_Austausc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5366">
            <a:off x="4022917" y="506583"/>
            <a:ext cx="6537920" cy="5544000"/>
          </a:xfrm>
          <a:prstGeom prst="rect">
            <a:avLst/>
          </a:prstGeom>
        </p:spPr>
      </p:pic>
      <p:sp>
        <p:nvSpPr>
          <p:cNvPr id="14" name="Oval 13"/>
          <p:cNvSpPr/>
          <p:nvPr/>
        </p:nvSpPr>
        <p:spPr>
          <a:xfrm>
            <a:off x="5700836" y="4038972"/>
            <a:ext cx="108000" cy="1080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E4771D"/>
                </a:solidFill>
              </a:rPr>
              <a:t> </a:t>
            </a:r>
          </a:p>
        </p:txBody>
      </p:sp>
      <p:sp>
        <p:nvSpPr>
          <p:cNvPr id="17" name="Oval 16"/>
          <p:cNvSpPr/>
          <p:nvPr/>
        </p:nvSpPr>
        <p:spPr>
          <a:xfrm>
            <a:off x="6332016" y="3886116"/>
            <a:ext cx="108000" cy="1080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E4771D"/>
                </a:solidFill>
              </a:rPr>
              <a:t> </a:t>
            </a:r>
          </a:p>
        </p:txBody>
      </p:sp>
      <p:sp>
        <p:nvSpPr>
          <p:cNvPr id="18" name="Oval 17"/>
          <p:cNvSpPr/>
          <p:nvPr/>
        </p:nvSpPr>
        <p:spPr>
          <a:xfrm>
            <a:off x="6162526" y="4108822"/>
            <a:ext cx="108000" cy="1080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4771D"/>
              </a:solidFill>
            </a:endParaRPr>
          </a:p>
        </p:txBody>
      </p:sp>
      <p:sp>
        <p:nvSpPr>
          <p:cNvPr id="20" name="Oval 19"/>
          <p:cNvSpPr/>
          <p:nvPr/>
        </p:nvSpPr>
        <p:spPr>
          <a:xfrm>
            <a:off x="4923532" y="5182592"/>
            <a:ext cx="108000" cy="1080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E4771D"/>
                </a:solidFill>
              </a:rPr>
              <a:t> </a:t>
            </a:r>
          </a:p>
        </p:txBody>
      </p:sp>
      <p:sp>
        <p:nvSpPr>
          <p:cNvPr id="21" name="Oval 20"/>
          <p:cNvSpPr/>
          <p:nvPr/>
        </p:nvSpPr>
        <p:spPr>
          <a:xfrm>
            <a:off x="6611540" y="4663752"/>
            <a:ext cx="108000" cy="1080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4771D"/>
              </a:solidFill>
            </a:endParaRPr>
          </a:p>
        </p:txBody>
      </p:sp>
      <p:sp>
        <p:nvSpPr>
          <p:cNvPr id="19" name="Oval 18"/>
          <p:cNvSpPr/>
          <p:nvPr/>
        </p:nvSpPr>
        <p:spPr>
          <a:xfrm>
            <a:off x="7399362" y="1950740"/>
            <a:ext cx="108000" cy="1080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E4771D"/>
                </a:solidFill>
              </a:rPr>
              <a:t> </a:t>
            </a:r>
          </a:p>
        </p:txBody>
      </p:sp>
      <p:sp>
        <p:nvSpPr>
          <p:cNvPr id="13" name="Oval 17">
            <a:extLst>
              <a:ext uri="{FF2B5EF4-FFF2-40B4-BE49-F238E27FC236}">
                <a16:creationId xmlns:a16="http://schemas.microsoft.com/office/drawing/2014/main" id="{5E54FB20-8E2E-1603-573C-20274FBC5EA9}"/>
              </a:ext>
            </a:extLst>
          </p:cNvPr>
          <p:cNvSpPr/>
          <p:nvPr/>
        </p:nvSpPr>
        <p:spPr>
          <a:xfrm>
            <a:off x="7452320" y="3660927"/>
            <a:ext cx="108000" cy="108000"/>
          </a:xfrm>
          <a:prstGeom prst="ellipse">
            <a:avLst/>
          </a:prstGeom>
          <a:solidFill>
            <a:srgbClr val="FF66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4771D"/>
              </a:solidFill>
            </a:endParaRPr>
          </a:p>
        </p:txBody>
      </p:sp>
      <p:sp>
        <p:nvSpPr>
          <p:cNvPr id="8" name="ZoneTexte 26">
            <a:extLst>
              <a:ext uri="{FF2B5EF4-FFF2-40B4-BE49-F238E27FC236}">
                <a16:creationId xmlns:a16="http://schemas.microsoft.com/office/drawing/2014/main" id="{BB9C92D8-95B8-1D2E-548C-72F6FF4B986A}"/>
              </a:ext>
            </a:extLst>
          </p:cNvPr>
          <p:cNvSpPr txBox="1"/>
          <p:nvPr/>
        </p:nvSpPr>
        <p:spPr>
          <a:xfrm>
            <a:off x="354808" y="1988840"/>
            <a:ext cx="4676724" cy="864096"/>
          </a:xfrm>
          <a:prstGeom prst="rect">
            <a:avLst/>
          </a:prstGeom>
          <a:noFill/>
        </p:spPr>
        <p:txBody>
          <a:bodyPr wrap="square" lIns="0" tIns="0" rIns="0" bIns="0" rtlCol="0">
            <a:noAutofit/>
          </a:bodyPr>
          <a:lstStyle/>
          <a:p>
            <a:r>
              <a:rPr lang="fr-FR" sz="2000" cap="all" dirty="0">
                <a:solidFill>
                  <a:schemeClr val="bg1"/>
                </a:solidFill>
              </a:rPr>
              <a:t>SWISS-EUROPEAN </a:t>
            </a:r>
            <a:br>
              <a:rPr lang="fr-FR" sz="2000" cap="all" dirty="0">
                <a:solidFill>
                  <a:schemeClr val="bg1"/>
                </a:solidFill>
              </a:rPr>
            </a:br>
            <a:r>
              <a:rPr lang="fr-FR" sz="2000" cap="all" dirty="0">
                <a:solidFill>
                  <a:schemeClr val="bg1"/>
                </a:solidFill>
              </a:rPr>
              <a:t>MOBILITY PROGRAMME</a:t>
            </a:r>
          </a:p>
          <a:p>
            <a:r>
              <a:rPr lang="fr-FR" sz="2000" dirty="0">
                <a:solidFill>
                  <a:schemeClr val="bg1"/>
                </a:solidFill>
              </a:rPr>
              <a:t>(mit </a:t>
            </a:r>
            <a:r>
              <a:rPr lang="fr-FR" sz="2000" dirty="0" err="1">
                <a:solidFill>
                  <a:schemeClr val="bg1"/>
                </a:solidFill>
              </a:rPr>
              <a:t>einem</a:t>
            </a:r>
            <a:r>
              <a:rPr lang="fr-FR" sz="2000" dirty="0">
                <a:solidFill>
                  <a:schemeClr val="bg1"/>
                </a:solidFill>
              </a:rPr>
              <a:t> </a:t>
            </a:r>
            <a:r>
              <a:rPr lang="fr-FR" sz="2000" dirty="0" err="1">
                <a:solidFill>
                  <a:schemeClr val="bg1"/>
                </a:solidFill>
              </a:rPr>
              <a:t>halbjährlichen</a:t>
            </a:r>
            <a:r>
              <a:rPr lang="fr-FR" sz="2000" dirty="0">
                <a:solidFill>
                  <a:schemeClr val="bg1"/>
                </a:solidFill>
              </a:rPr>
              <a:t> </a:t>
            </a:r>
            <a:r>
              <a:rPr lang="fr-FR" sz="2000" dirty="0" err="1">
                <a:solidFill>
                  <a:schemeClr val="bg1"/>
                </a:solidFill>
              </a:rPr>
              <a:t>Stipendium</a:t>
            </a:r>
            <a:r>
              <a:rPr lang="fr-FR" sz="2000" dirty="0">
                <a:solidFill>
                  <a:schemeClr val="bg1"/>
                </a:solidFill>
              </a:rPr>
              <a:t>)</a:t>
            </a:r>
          </a:p>
          <a:p>
            <a:endParaRPr lang="fr-FR" sz="2000" i="1" cap="all" dirty="0">
              <a:solidFill>
                <a:schemeClr val="bg1"/>
              </a:solidFill>
            </a:endParaRPr>
          </a:p>
        </p:txBody>
      </p:sp>
      <p:sp>
        <p:nvSpPr>
          <p:cNvPr id="9" name="ZoneTexte 19">
            <a:extLst>
              <a:ext uri="{FF2B5EF4-FFF2-40B4-BE49-F238E27FC236}">
                <a16:creationId xmlns:a16="http://schemas.microsoft.com/office/drawing/2014/main" id="{BBEDD21C-823A-AF71-6963-3E46D24DFCD3}"/>
              </a:ext>
            </a:extLst>
          </p:cNvPr>
          <p:cNvSpPr txBox="1"/>
          <p:nvPr/>
        </p:nvSpPr>
        <p:spPr>
          <a:xfrm>
            <a:off x="323528" y="422773"/>
            <a:ext cx="3650448" cy="917995"/>
          </a:xfrm>
          <a:prstGeom prst="rect">
            <a:avLst/>
          </a:prstGeom>
          <a:noFill/>
        </p:spPr>
        <p:txBody>
          <a:bodyPr wrap="square" lIns="0" tIns="0" rIns="0" bIns="0" rtlCol="0" anchor="t">
            <a:noAutofit/>
          </a:bodyPr>
          <a:lstStyle/>
          <a:p>
            <a:r>
              <a:rPr lang="fr-FR" sz="4100" dirty="0">
                <a:solidFill>
                  <a:srgbClr val="E4771D"/>
                </a:solidFill>
              </a:rPr>
              <a:t>GRENZENLOS</a:t>
            </a:r>
            <a:r>
              <a:rPr lang="fr-FR" sz="2000" dirty="0">
                <a:solidFill>
                  <a:srgbClr val="E4771D"/>
                </a:solidFill>
              </a:rPr>
              <a:t> </a:t>
            </a:r>
            <a:endParaRPr lang="fr-FR" sz="3000" i="1" cap="all" dirty="0">
              <a:solidFill>
                <a:srgbClr val="E4771D"/>
              </a:solidFill>
            </a:endParaRPr>
          </a:p>
          <a:p>
            <a:endParaRPr lang="fr-FR" sz="2000" i="1" cap="all" dirty="0">
              <a:solidFill>
                <a:srgbClr val="E4771D"/>
              </a:solidFill>
            </a:endParaRPr>
          </a:p>
        </p:txBody>
      </p:sp>
      <p:sp>
        <p:nvSpPr>
          <p:cNvPr id="15" name="ZoneTexte 30">
            <a:extLst>
              <a:ext uri="{FF2B5EF4-FFF2-40B4-BE49-F238E27FC236}">
                <a16:creationId xmlns:a16="http://schemas.microsoft.com/office/drawing/2014/main" id="{988BE7EF-9B8B-22B0-6B29-F6D5AD4DBA76}"/>
              </a:ext>
            </a:extLst>
          </p:cNvPr>
          <p:cNvSpPr txBox="1"/>
          <p:nvPr/>
        </p:nvSpPr>
        <p:spPr>
          <a:xfrm>
            <a:off x="373576" y="3282908"/>
            <a:ext cx="3600400" cy="573959"/>
          </a:xfrm>
          <a:prstGeom prst="rect">
            <a:avLst/>
          </a:prstGeom>
          <a:noFill/>
        </p:spPr>
        <p:txBody>
          <a:bodyPr wrap="square" lIns="0" tIns="0" rIns="0" bIns="0" rtlCol="0">
            <a:noAutofit/>
          </a:bodyPr>
          <a:lstStyle/>
          <a:p>
            <a:r>
              <a:rPr lang="fr-FR" sz="2000" dirty="0">
                <a:solidFill>
                  <a:srgbClr val="E4771D"/>
                </a:solidFill>
              </a:rPr>
              <a:t>550 </a:t>
            </a:r>
            <a:r>
              <a:rPr lang="fr-FR" sz="2000" dirty="0" err="1">
                <a:solidFill>
                  <a:srgbClr val="E4771D"/>
                </a:solidFill>
              </a:rPr>
              <a:t>Austauschprogramme</a:t>
            </a:r>
            <a:r>
              <a:rPr lang="fr-FR" sz="2000" dirty="0">
                <a:solidFill>
                  <a:srgbClr val="E4771D"/>
                </a:solidFill>
              </a:rPr>
              <a:t> mit</a:t>
            </a:r>
          </a:p>
          <a:p>
            <a:pPr>
              <a:spcAft>
                <a:spcPts val="1200"/>
              </a:spcAft>
            </a:pPr>
            <a:r>
              <a:rPr lang="fr-FR" sz="2000" dirty="0">
                <a:solidFill>
                  <a:srgbClr val="E4771D"/>
                </a:solidFill>
              </a:rPr>
              <a:t>280 </a:t>
            </a:r>
            <a:r>
              <a:rPr lang="fr-FR" sz="2000" dirty="0" err="1">
                <a:solidFill>
                  <a:srgbClr val="E4771D"/>
                </a:solidFill>
              </a:rPr>
              <a:t>Partneruniversitäten</a:t>
            </a:r>
            <a:endParaRPr lang="fr-FR" sz="2000" dirty="0">
              <a:solidFill>
                <a:srgbClr val="E4771D"/>
              </a:solidFill>
            </a:endParaRPr>
          </a:p>
        </p:txBody>
      </p:sp>
      <p:sp>
        <p:nvSpPr>
          <p:cNvPr id="16" name="ZoneTexte 30">
            <a:extLst>
              <a:ext uri="{FF2B5EF4-FFF2-40B4-BE49-F238E27FC236}">
                <a16:creationId xmlns:a16="http://schemas.microsoft.com/office/drawing/2014/main" id="{D3BA0B6C-159D-200A-CEB4-D3DE95639A81}"/>
              </a:ext>
            </a:extLst>
          </p:cNvPr>
          <p:cNvSpPr txBox="1"/>
          <p:nvPr/>
        </p:nvSpPr>
        <p:spPr>
          <a:xfrm>
            <a:off x="372720" y="4286840"/>
            <a:ext cx="3424909" cy="1086376"/>
          </a:xfrm>
          <a:prstGeom prst="rect">
            <a:avLst/>
          </a:prstGeom>
          <a:noFill/>
        </p:spPr>
        <p:txBody>
          <a:bodyPr wrap="square" lIns="0" tIns="0" rIns="0" bIns="0" rtlCol="0">
            <a:noAutofit/>
          </a:bodyPr>
          <a:lstStyle/>
          <a:p>
            <a:pPr>
              <a:lnSpc>
                <a:spcPts val="2700"/>
              </a:lnSpc>
            </a:pPr>
            <a:r>
              <a:rPr lang="fr-FR" sz="2000" dirty="0" err="1">
                <a:solidFill>
                  <a:srgbClr val="E4771D"/>
                </a:solidFill>
              </a:rPr>
              <a:t>Bologna</a:t>
            </a:r>
            <a:r>
              <a:rPr lang="fr-FR" sz="2000" dirty="0">
                <a:solidFill>
                  <a:srgbClr val="E4771D"/>
                </a:solidFill>
              </a:rPr>
              <a:t>, Paris, </a:t>
            </a:r>
            <a:r>
              <a:rPr lang="fr-FR" sz="2000" dirty="0" err="1">
                <a:solidFill>
                  <a:srgbClr val="E4771D"/>
                </a:solidFill>
              </a:rPr>
              <a:t>Straßburg</a:t>
            </a:r>
            <a:r>
              <a:rPr lang="fr-FR" sz="2000" dirty="0">
                <a:solidFill>
                  <a:srgbClr val="E4771D"/>
                </a:solidFill>
              </a:rPr>
              <a:t>, Heidelberg, Madrid, </a:t>
            </a:r>
            <a:r>
              <a:rPr lang="fr-FR" sz="2000" dirty="0" err="1">
                <a:solidFill>
                  <a:srgbClr val="E4771D"/>
                </a:solidFill>
              </a:rPr>
              <a:t>Krakau</a:t>
            </a:r>
            <a:r>
              <a:rPr lang="fr-FR" sz="2000" dirty="0">
                <a:solidFill>
                  <a:srgbClr val="E4771D"/>
                </a:solidFill>
              </a:rPr>
              <a:t>, Tampere </a:t>
            </a:r>
            <a:r>
              <a:rPr lang="fr-FR" sz="2000" dirty="0" err="1">
                <a:solidFill>
                  <a:srgbClr val="E4771D"/>
                </a:solidFill>
              </a:rPr>
              <a:t>und</a:t>
            </a:r>
            <a:r>
              <a:rPr lang="fr-FR" sz="2000" dirty="0">
                <a:solidFill>
                  <a:srgbClr val="E4771D"/>
                </a:solidFill>
              </a:rPr>
              <a:t> </a:t>
            </a:r>
            <a:r>
              <a:rPr lang="fr-FR" sz="2000" dirty="0" err="1">
                <a:solidFill>
                  <a:srgbClr val="E4771D"/>
                </a:solidFill>
              </a:rPr>
              <a:t>viele</a:t>
            </a:r>
            <a:r>
              <a:rPr lang="fr-FR" sz="2000" dirty="0">
                <a:solidFill>
                  <a:srgbClr val="E4771D"/>
                </a:solidFill>
              </a:rPr>
              <a:t> </a:t>
            </a:r>
            <a:r>
              <a:rPr lang="fr-FR" sz="2000" dirty="0" err="1">
                <a:solidFill>
                  <a:srgbClr val="E4771D"/>
                </a:solidFill>
              </a:rPr>
              <a:t>mehr</a:t>
            </a:r>
            <a:endParaRPr lang="fr-FR" sz="2000" dirty="0">
              <a:solidFill>
                <a:srgbClr val="E4771D"/>
              </a:solidFill>
            </a:endParaRPr>
          </a:p>
        </p:txBody>
      </p:sp>
    </p:spTree>
    <p:extLst>
      <p:ext uri="{BB962C8B-B14F-4D97-AF65-F5344CB8AC3E}">
        <p14:creationId xmlns:p14="http://schemas.microsoft.com/office/powerpoint/2010/main" val="111537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20" grpId="0" animBg="1"/>
      <p:bldP spid="21" grpId="0" animBg="1"/>
      <p:bldP spid="19" grpId="0" animBg="1"/>
      <p:bldP spid="13" grpId="0" animBg="1"/>
      <p:bldP spid="8"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eltkarte_Fribour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70" y="1934166"/>
            <a:ext cx="10044000" cy="3505377"/>
          </a:xfrm>
          <a:prstGeom prst="rect">
            <a:avLst/>
          </a:prstGeom>
        </p:spPr>
      </p:pic>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15</a:t>
            </a:fld>
            <a:endParaRPr lang="de-CH" dirty="0"/>
          </a:p>
        </p:txBody>
      </p:sp>
      <p:sp>
        <p:nvSpPr>
          <p:cNvPr id="10" name="ZoneTexte 30"/>
          <p:cNvSpPr txBox="1"/>
          <p:nvPr/>
        </p:nvSpPr>
        <p:spPr>
          <a:xfrm>
            <a:off x="387025" y="4106732"/>
            <a:ext cx="1224135" cy="360000"/>
          </a:xfrm>
          <a:prstGeom prst="rect">
            <a:avLst/>
          </a:prstGeom>
          <a:noFill/>
        </p:spPr>
        <p:txBody>
          <a:bodyPr wrap="square" lIns="0" tIns="0" rIns="0" bIns="0" rtlCol="0">
            <a:noAutofit/>
          </a:bodyPr>
          <a:lstStyle/>
          <a:p>
            <a:pPr algn="r">
              <a:lnSpc>
                <a:spcPts val="2700"/>
              </a:lnSpc>
            </a:pPr>
            <a:r>
              <a:rPr lang="fr-FR" sz="1600" dirty="0">
                <a:solidFill>
                  <a:schemeClr val="bg1"/>
                </a:solidFill>
              </a:rPr>
              <a:t>Lima</a:t>
            </a:r>
          </a:p>
        </p:txBody>
      </p:sp>
      <p:sp>
        <p:nvSpPr>
          <p:cNvPr id="11" name="ZoneTexte 30"/>
          <p:cNvSpPr txBox="1"/>
          <p:nvPr/>
        </p:nvSpPr>
        <p:spPr>
          <a:xfrm>
            <a:off x="846336" y="2531627"/>
            <a:ext cx="1224135" cy="360000"/>
          </a:xfrm>
          <a:prstGeom prst="rect">
            <a:avLst/>
          </a:prstGeom>
          <a:noFill/>
        </p:spPr>
        <p:txBody>
          <a:bodyPr wrap="square" lIns="0" tIns="0" rIns="0" bIns="0" rtlCol="0">
            <a:noAutofit/>
          </a:bodyPr>
          <a:lstStyle/>
          <a:p>
            <a:pPr algn="r">
              <a:lnSpc>
                <a:spcPts val="2700"/>
              </a:lnSpc>
            </a:pPr>
            <a:r>
              <a:rPr lang="fr-FR" sz="1600" dirty="0">
                <a:solidFill>
                  <a:schemeClr val="bg1"/>
                </a:solidFill>
              </a:rPr>
              <a:t>Québec</a:t>
            </a:r>
          </a:p>
        </p:txBody>
      </p:sp>
      <p:sp>
        <p:nvSpPr>
          <p:cNvPr id="13" name="ZoneTexte 30"/>
          <p:cNvSpPr txBox="1"/>
          <p:nvPr/>
        </p:nvSpPr>
        <p:spPr>
          <a:xfrm>
            <a:off x="7398454" y="4620419"/>
            <a:ext cx="1224135" cy="360000"/>
          </a:xfrm>
          <a:prstGeom prst="rect">
            <a:avLst/>
          </a:prstGeom>
          <a:noFill/>
        </p:spPr>
        <p:txBody>
          <a:bodyPr wrap="square" lIns="0" tIns="0" rIns="0" bIns="0" rtlCol="0">
            <a:noAutofit/>
          </a:bodyPr>
          <a:lstStyle/>
          <a:p>
            <a:pPr algn="r">
              <a:lnSpc>
                <a:spcPts val="2700"/>
              </a:lnSpc>
            </a:pPr>
            <a:r>
              <a:rPr lang="fr-FR" sz="1600" dirty="0">
                <a:solidFill>
                  <a:schemeClr val="bg1"/>
                </a:solidFill>
              </a:rPr>
              <a:t>Sydney</a:t>
            </a:r>
          </a:p>
        </p:txBody>
      </p:sp>
      <p:sp>
        <p:nvSpPr>
          <p:cNvPr id="15" name="ZoneTexte 30"/>
          <p:cNvSpPr txBox="1"/>
          <p:nvPr/>
        </p:nvSpPr>
        <p:spPr>
          <a:xfrm>
            <a:off x="6516216" y="2990888"/>
            <a:ext cx="1224135" cy="360000"/>
          </a:xfrm>
          <a:prstGeom prst="rect">
            <a:avLst/>
          </a:prstGeom>
          <a:noFill/>
        </p:spPr>
        <p:txBody>
          <a:bodyPr wrap="square" lIns="0" tIns="0" rIns="0" bIns="0" rtlCol="0">
            <a:noAutofit/>
          </a:bodyPr>
          <a:lstStyle/>
          <a:p>
            <a:pPr algn="r">
              <a:lnSpc>
                <a:spcPts val="2700"/>
              </a:lnSpc>
            </a:pPr>
            <a:r>
              <a:rPr lang="fr-FR" sz="1600" dirty="0">
                <a:solidFill>
                  <a:schemeClr val="bg1"/>
                </a:solidFill>
              </a:rPr>
              <a:t>Zhejiang</a:t>
            </a:r>
          </a:p>
        </p:txBody>
      </p:sp>
      <p:pic>
        <p:nvPicPr>
          <p:cNvPr id="9" name="Picture 8" descr="Weltkarte_Quebec.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117078" y="1743577"/>
            <a:ext cx="2376000" cy="1044000"/>
          </a:xfrm>
          <a:prstGeom prst="rect">
            <a:avLst/>
          </a:prstGeom>
        </p:spPr>
      </p:pic>
      <p:pic>
        <p:nvPicPr>
          <p:cNvPr id="17" name="Picture 16" descr="Weltkarte_Zhejian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0357" y="1754783"/>
            <a:ext cx="4320115" cy="3096344"/>
          </a:xfrm>
          <a:prstGeom prst="rect">
            <a:avLst/>
          </a:prstGeom>
        </p:spPr>
      </p:pic>
      <p:pic>
        <p:nvPicPr>
          <p:cNvPr id="18" name="Picture 17" descr="Welkarte_Zhejiang.png"/>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493642" y="1739643"/>
            <a:ext cx="3456000" cy="1473333"/>
          </a:xfrm>
          <a:prstGeom prst="rect">
            <a:avLst/>
          </a:prstGeom>
        </p:spPr>
      </p:pic>
      <p:pic>
        <p:nvPicPr>
          <p:cNvPr id="6" name="Picture 5" descr="Weltkarte_Dakar.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025" y="1737031"/>
            <a:ext cx="848967" cy="1835985"/>
          </a:xfrm>
          <a:prstGeom prst="rect">
            <a:avLst/>
          </a:prstGeom>
        </p:spPr>
      </p:pic>
      <p:pic>
        <p:nvPicPr>
          <p:cNvPr id="19" name="Picture 18" descr="Weltkarte_Lima.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04373" y="1732603"/>
            <a:ext cx="2808000" cy="2632501"/>
          </a:xfrm>
          <a:prstGeom prst="rect">
            <a:avLst/>
          </a:prstGeom>
          <a:ln>
            <a:noFill/>
          </a:ln>
        </p:spPr>
      </p:pic>
      <p:sp>
        <p:nvSpPr>
          <p:cNvPr id="20" name="ZoneTexte 30"/>
          <p:cNvSpPr txBox="1"/>
          <p:nvPr/>
        </p:nvSpPr>
        <p:spPr>
          <a:xfrm>
            <a:off x="3830842" y="3318229"/>
            <a:ext cx="1224135" cy="360000"/>
          </a:xfrm>
          <a:prstGeom prst="rect">
            <a:avLst/>
          </a:prstGeom>
          <a:noFill/>
        </p:spPr>
        <p:txBody>
          <a:bodyPr wrap="square" lIns="0" tIns="0" rIns="0" bIns="0" rtlCol="0">
            <a:noAutofit/>
          </a:bodyPr>
          <a:lstStyle/>
          <a:p>
            <a:pPr>
              <a:lnSpc>
                <a:spcPts val="2700"/>
              </a:lnSpc>
            </a:pPr>
            <a:r>
              <a:rPr lang="en-US" sz="1600" dirty="0">
                <a:solidFill>
                  <a:schemeClr val="bg1"/>
                </a:solidFill>
              </a:rPr>
              <a:t>Dakar</a:t>
            </a:r>
            <a:endParaRPr lang="fr-FR" sz="1600" dirty="0">
              <a:solidFill>
                <a:schemeClr val="bg1"/>
              </a:solidFill>
            </a:endParaRPr>
          </a:p>
        </p:txBody>
      </p:sp>
      <p:sp>
        <p:nvSpPr>
          <p:cNvPr id="5" name="Rectangle 23">
            <a:extLst>
              <a:ext uri="{FF2B5EF4-FFF2-40B4-BE49-F238E27FC236}">
                <a16:creationId xmlns:a16="http://schemas.microsoft.com/office/drawing/2014/main" id="{55D4F2AF-826B-D56F-F5DD-32BE5A6C3BE5}"/>
              </a:ext>
            </a:extLst>
          </p:cNvPr>
          <p:cNvSpPr/>
          <p:nvPr/>
        </p:nvSpPr>
        <p:spPr>
          <a:xfrm>
            <a:off x="251520" y="481171"/>
            <a:ext cx="3744416" cy="715581"/>
          </a:xfrm>
          <a:prstGeom prst="rect">
            <a:avLst/>
          </a:prstGeom>
        </p:spPr>
        <p:txBody>
          <a:bodyPr wrap="square">
            <a:spAutoFit/>
          </a:bodyPr>
          <a:lstStyle/>
          <a:p>
            <a:pPr>
              <a:lnSpc>
                <a:spcPct val="90000"/>
              </a:lnSpc>
            </a:pPr>
            <a:r>
              <a:rPr lang="de-CH" sz="4500" dirty="0">
                <a:solidFill>
                  <a:srgbClr val="E4771D"/>
                </a:solidFill>
              </a:rPr>
              <a:t>WELTOFFEN</a:t>
            </a:r>
          </a:p>
        </p:txBody>
      </p:sp>
      <p:sp>
        <p:nvSpPr>
          <p:cNvPr id="21" name="ZoneTexte 30">
            <a:extLst>
              <a:ext uri="{FF2B5EF4-FFF2-40B4-BE49-F238E27FC236}">
                <a16:creationId xmlns:a16="http://schemas.microsoft.com/office/drawing/2014/main" id="{E53EE4F7-B2AE-5780-BDC1-007DA24EE5C3}"/>
              </a:ext>
            </a:extLst>
          </p:cNvPr>
          <p:cNvSpPr txBox="1"/>
          <p:nvPr/>
        </p:nvSpPr>
        <p:spPr>
          <a:xfrm>
            <a:off x="4653079" y="2531627"/>
            <a:ext cx="1224135" cy="360000"/>
          </a:xfrm>
          <a:prstGeom prst="rect">
            <a:avLst/>
          </a:prstGeom>
          <a:noFill/>
        </p:spPr>
        <p:txBody>
          <a:bodyPr wrap="square" lIns="0" tIns="0" rIns="0" bIns="0" rtlCol="0">
            <a:noAutofit/>
          </a:bodyPr>
          <a:lstStyle/>
          <a:p>
            <a:pPr>
              <a:lnSpc>
                <a:spcPts val="2700"/>
              </a:lnSpc>
            </a:pPr>
            <a:r>
              <a:rPr lang="fr-FR" sz="1600" dirty="0">
                <a:solidFill>
                  <a:schemeClr val="bg1"/>
                </a:solidFill>
              </a:rPr>
              <a:t>Freiburg</a:t>
            </a:r>
          </a:p>
        </p:txBody>
      </p:sp>
      <p:sp>
        <p:nvSpPr>
          <p:cNvPr id="23" name="ZoneTexte 11">
            <a:extLst>
              <a:ext uri="{FF2B5EF4-FFF2-40B4-BE49-F238E27FC236}">
                <a16:creationId xmlns:a16="http://schemas.microsoft.com/office/drawing/2014/main" id="{2BD24F11-BD96-0B26-58D6-92A370E90429}"/>
              </a:ext>
            </a:extLst>
          </p:cNvPr>
          <p:cNvSpPr txBox="1"/>
          <p:nvPr/>
        </p:nvSpPr>
        <p:spPr>
          <a:xfrm>
            <a:off x="0" y="5517232"/>
            <a:ext cx="9144000" cy="611958"/>
          </a:xfrm>
          <a:prstGeom prst="rect">
            <a:avLst/>
          </a:prstGeom>
          <a:noFill/>
        </p:spPr>
        <p:txBody>
          <a:bodyPr wrap="square" lIns="0" tIns="0" rIns="0" bIns="0" rtlCol="0" anchor="b">
            <a:noAutofit/>
          </a:bodyPr>
          <a:lstStyle/>
          <a:p>
            <a:pPr algn="ctr">
              <a:lnSpc>
                <a:spcPts val="2700"/>
              </a:lnSpc>
            </a:pPr>
            <a:r>
              <a:rPr lang="fr-FR" sz="2400" dirty="0" err="1">
                <a:solidFill>
                  <a:schemeClr val="bg1"/>
                </a:solidFill>
              </a:rPr>
              <a:t>Zusammenarbeit</a:t>
            </a:r>
            <a:r>
              <a:rPr lang="fr-FR" sz="2400" dirty="0">
                <a:solidFill>
                  <a:schemeClr val="bg1"/>
                </a:solidFill>
              </a:rPr>
              <a:t> mit </a:t>
            </a:r>
            <a:r>
              <a:rPr lang="fr-FR" sz="2400" dirty="0" err="1">
                <a:solidFill>
                  <a:schemeClr val="bg1"/>
                </a:solidFill>
              </a:rPr>
              <a:t>rund</a:t>
            </a:r>
            <a:r>
              <a:rPr lang="fr-FR" sz="2400" dirty="0">
                <a:solidFill>
                  <a:schemeClr val="bg1"/>
                </a:solidFill>
              </a:rPr>
              <a:t> </a:t>
            </a:r>
            <a:r>
              <a:rPr lang="fr-FR" sz="2400" dirty="0">
                <a:solidFill>
                  <a:schemeClr val="bg1">
                    <a:lumMod val="95000"/>
                  </a:schemeClr>
                </a:solidFill>
                <a:latin typeface="Arial"/>
                <a:cs typeface="Arial"/>
              </a:rPr>
              <a:t>40 </a:t>
            </a:r>
            <a:r>
              <a:rPr lang="fr-FR" sz="2400" dirty="0" err="1">
                <a:solidFill>
                  <a:schemeClr val="bg1">
                    <a:lumMod val="95000"/>
                  </a:schemeClr>
                </a:solidFill>
                <a:latin typeface="Arial"/>
                <a:cs typeface="Arial"/>
              </a:rPr>
              <a:t>Universitäten</a:t>
            </a:r>
            <a:endParaRPr lang="fr-FR" sz="2400" dirty="0">
              <a:solidFill>
                <a:schemeClr val="bg1">
                  <a:lumMod val="95000"/>
                </a:schemeClr>
              </a:solidFill>
              <a:latin typeface="Arial"/>
              <a:cs typeface="Arial"/>
            </a:endParaRPr>
          </a:p>
        </p:txBody>
      </p:sp>
    </p:spTree>
    <p:extLst>
      <p:ext uri="{BB962C8B-B14F-4D97-AF65-F5344CB8AC3E}">
        <p14:creationId xmlns:p14="http://schemas.microsoft.com/office/powerpoint/2010/main" val="297622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20"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 descr="PPT_Foto_Stuids_Cafe_ret_80.jpg">
            <a:extLst>
              <a:ext uri="{FF2B5EF4-FFF2-40B4-BE49-F238E27FC236}">
                <a16:creationId xmlns:a16="http://schemas.microsoft.com/office/drawing/2014/main" id="{92D286BE-237C-D946-77E6-67C2E7495123}"/>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5072"/>
            <a:ext cx="9180000" cy="6407999"/>
          </a:xfrm>
          <a:prstGeom prst="rect">
            <a:avLst/>
          </a:prstGeom>
        </p:spPr>
      </p:pic>
      <p:sp>
        <p:nvSpPr>
          <p:cNvPr id="30" name="TextBox 11">
            <a:extLst>
              <a:ext uri="{FF2B5EF4-FFF2-40B4-BE49-F238E27FC236}">
                <a16:creationId xmlns:a16="http://schemas.microsoft.com/office/drawing/2014/main" id="{D7E018E8-57D6-DC2F-CADD-BF4FFD85F94E}"/>
              </a:ext>
            </a:extLst>
          </p:cNvPr>
          <p:cNvSpPr txBox="1"/>
          <p:nvPr/>
        </p:nvSpPr>
        <p:spPr>
          <a:xfrm>
            <a:off x="5148064" y="2060848"/>
            <a:ext cx="3816424" cy="3672408"/>
          </a:xfrm>
          <a:prstGeom prst="rect">
            <a:avLst/>
          </a:prstGeom>
          <a:noFill/>
        </p:spPr>
        <p:txBody>
          <a:bodyPr wrap="square" lIns="0" tIns="0" rIns="0" bIns="0" rtlCol="0" anchor="t">
            <a:noAutofit/>
          </a:bodyPr>
          <a:lstStyle/>
          <a:p>
            <a:pPr marL="0" lvl="4">
              <a:lnSpc>
                <a:spcPct val="200000"/>
              </a:lnSpc>
            </a:pPr>
            <a:r>
              <a:rPr lang="de-CH" sz="3200" dirty="0">
                <a:solidFill>
                  <a:schemeClr val="bg1"/>
                </a:solidFill>
                <a:latin typeface="Arial" pitchFamily="34" charset="0"/>
                <a:cs typeface="Arial" pitchFamily="34" charset="0"/>
              </a:rPr>
              <a:t>/</a:t>
            </a:r>
            <a:r>
              <a:rPr lang="de-CH" sz="3200">
                <a:solidFill>
                  <a:schemeClr val="bg1"/>
                </a:solidFill>
                <a:latin typeface="Arial" pitchFamily="34" charset="0"/>
                <a:cs typeface="Arial" pitchFamily="34" charset="0"/>
              </a:rPr>
              <a:t>unifribourg</a:t>
            </a:r>
            <a:endParaRPr lang="de-CH" sz="3200" dirty="0">
              <a:solidFill>
                <a:schemeClr val="bg1"/>
              </a:solidFill>
              <a:latin typeface="Arial" pitchFamily="34" charset="0"/>
              <a:cs typeface="Arial" pitchFamily="34" charset="0"/>
            </a:endParaRPr>
          </a:p>
          <a:p>
            <a:pPr marL="0" lvl="4">
              <a:lnSpc>
                <a:spcPct val="150000"/>
              </a:lnSpc>
            </a:pPr>
            <a:r>
              <a:rPr lang="de-CH" sz="2200" dirty="0">
                <a:solidFill>
                  <a:schemeClr val="bg1"/>
                </a:solidFill>
                <a:latin typeface="Arial" pitchFamily="34" charset="0"/>
                <a:cs typeface="Arial" pitchFamily="34" charset="0"/>
              </a:rPr>
              <a:t>/</a:t>
            </a:r>
            <a:r>
              <a:rPr lang="de-CH" sz="2200" dirty="0" err="1">
                <a:solidFill>
                  <a:schemeClr val="bg1"/>
                </a:solidFill>
                <a:latin typeface="Arial" pitchFamily="34" charset="0"/>
                <a:cs typeface="Arial" pitchFamily="34" charset="0"/>
              </a:rPr>
              <a:t>school</a:t>
            </a:r>
            <a:r>
              <a:rPr lang="de-CH" sz="2200" dirty="0">
                <a:solidFill>
                  <a:schemeClr val="bg1"/>
                </a:solidFill>
                <a:latin typeface="Arial" pitchFamily="34" charset="0"/>
                <a:cs typeface="Arial" pitchFamily="34" charset="0"/>
              </a:rPr>
              <a:t>/</a:t>
            </a:r>
            <a:r>
              <a:rPr lang="de-CH" sz="2200" dirty="0" err="1">
                <a:solidFill>
                  <a:schemeClr val="bg1"/>
                </a:solidFill>
                <a:latin typeface="Arial" pitchFamily="34" charset="0"/>
                <a:cs typeface="Arial" pitchFamily="34" charset="0"/>
              </a:rPr>
              <a:t>university-of-fribourg</a:t>
            </a:r>
            <a:endParaRPr lang="de-CH" sz="2200" dirty="0">
              <a:solidFill>
                <a:schemeClr val="bg1"/>
              </a:solidFill>
              <a:latin typeface="Arial" pitchFamily="34" charset="0"/>
              <a:cs typeface="Arial" pitchFamily="34" charset="0"/>
            </a:endParaRPr>
          </a:p>
          <a:p>
            <a:pPr marL="0" lvl="4">
              <a:lnSpc>
                <a:spcPct val="130000"/>
              </a:lnSpc>
            </a:pPr>
            <a:r>
              <a:rPr lang="de-CH" sz="3200" dirty="0">
                <a:solidFill>
                  <a:schemeClr val="bg1"/>
                </a:solidFill>
                <a:latin typeface="Arial" pitchFamily="34" charset="0"/>
                <a:cs typeface="Arial" pitchFamily="34" charset="0"/>
              </a:rPr>
              <a:t>/</a:t>
            </a:r>
            <a:r>
              <a:rPr lang="de-CH" sz="3200" dirty="0" err="1">
                <a:solidFill>
                  <a:schemeClr val="bg1"/>
                </a:solidFill>
                <a:latin typeface="Arial" pitchFamily="34" charset="0"/>
                <a:cs typeface="Arial" pitchFamily="34" charset="0"/>
              </a:rPr>
              <a:t>unifr</a:t>
            </a:r>
            <a:endParaRPr lang="de-CH" sz="3200" dirty="0">
              <a:solidFill>
                <a:schemeClr val="bg1"/>
              </a:solidFill>
              <a:latin typeface="Arial" pitchFamily="34" charset="0"/>
              <a:cs typeface="Arial" pitchFamily="34" charset="0"/>
            </a:endParaRPr>
          </a:p>
          <a:p>
            <a:pPr marL="0" lvl="4">
              <a:lnSpc>
                <a:spcPct val="130000"/>
              </a:lnSpc>
            </a:pPr>
            <a:r>
              <a:rPr lang="de-CH" sz="3200" dirty="0">
                <a:solidFill>
                  <a:schemeClr val="bg1"/>
                </a:solidFill>
                <a:latin typeface="Arial" pitchFamily="34" charset="0"/>
                <a:cs typeface="Arial" pitchFamily="34" charset="0"/>
              </a:rPr>
              <a:t>/</a:t>
            </a:r>
            <a:r>
              <a:rPr lang="de-CH" sz="3200" dirty="0" err="1">
                <a:solidFill>
                  <a:schemeClr val="bg1"/>
                </a:solidFill>
                <a:latin typeface="Arial" pitchFamily="34" charset="0"/>
                <a:cs typeface="Arial" pitchFamily="34" charset="0"/>
              </a:rPr>
              <a:t>unifr</a:t>
            </a:r>
            <a:endParaRPr lang="de-CH" sz="3200" dirty="0">
              <a:solidFill>
                <a:schemeClr val="bg1"/>
              </a:solidFill>
              <a:latin typeface="Arial" pitchFamily="34" charset="0"/>
              <a:cs typeface="Arial" pitchFamily="34" charset="0"/>
            </a:endParaRPr>
          </a:p>
          <a:p>
            <a:pPr marL="0" lvl="4">
              <a:lnSpc>
                <a:spcPct val="150000"/>
              </a:lnSpc>
            </a:pPr>
            <a:endParaRPr lang="de-CH" sz="3200" dirty="0">
              <a:solidFill>
                <a:schemeClr val="bg1"/>
              </a:solidFill>
              <a:latin typeface="Arial" pitchFamily="34" charset="0"/>
              <a:cs typeface="Arial" pitchFamily="34" charset="0"/>
            </a:endParaRPr>
          </a:p>
          <a:p>
            <a:pPr marL="0" lvl="4">
              <a:lnSpc>
                <a:spcPct val="150000"/>
              </a:lnSpc>
            </a:pPr>
            <a:endParaRPr lang="de-CH" sz="3200" dirty="0">
              <a:solidFill>
                <a:srgbClr val="E4771D"/>
              </a:solidFill>
              <a:latin typeface="Arial" pitchFamily="34" charset="0"/>
              <a:cs typeface="Arial" pitchFamily="34" charset="0"/>
            </a:endParaRPr>
          </a:p>
          <a:p>
            <a:pPr marL="0" lvl="4">
              <a:lnSpc>
                <a:spcPts val="3600"/>
              </a:lnSpc>
            </a:pPr>
            <a:r>
              <a:rPr lang="de-CH" sz="3200" dirty="0">
                <a:solidFill>
                  <a:srgbClr val="E4771D"/>
                </a:solidFill>
                <a:latin typeface="Arial" pitchFamily="34" charset="0"/>
                <a:cs typeface="Arial" pitchFamily="34" charset="0"/>
              </a:rPr>
              <a:t> </a:t>
            </a:r>
          </a:p>
        </p:txBody>
      </p:sp>
      <p:pic>
        <p:nvPicPr>
          <p:cNvPr id="31" name="Picture 12">
            <a:extLst>
              <a:ext uri="{FF2B5EF4-FFF2-40B4-BE49-F238E27FC236}">
                <a16:creationId xmlns:a16="http://schemas.microsoft.com/office/drawing/2014/main" id="{53ED6730-9238-0403-D785-81951DC02BFB}"/>
              </a:ext>
            </a:extLst>
          </p:cNvPr>
          <p:cNvPicPr>
            <a:picLocks noChangeAspect="1"/>
          </p:cNvPicPr>
          <p:nvPr/>
        </p:nvPicPr>
        <p:blipFill>
          <a:blip r:embed="rId4"/>
          <a:stretch>
            <a:fillRect/>
          </a:stretch>
        </p:blipFill>
        <p:spPr>
          <a:xfrm>
            <a:off x="4717841" y="2509654"/>
            <a:ext cx="288032" cy="288032"/>
          </a:xfrm>
          <a:prstGeom prst="rect">
            <a:avLst/>
          </a:prstGeom>
        </p:spPr>
      </p:pic>
      <p:pic>
        <p:nvPicPr>
          <p:cNvPr id="32" name="Picture 13">
            <a:extLst>
              <a:ext uri="{FF2B5EF4-FFF2-40B4-BE49-F238E27FC236}">
                <a16:creationId xmlns:a16="http://schemas.microsoft.com/office/drawing/2014/main" id="{B21B7749-8134-C633-0CB8-46DDF9803506}"/>
              </a:ext>
            </a:extLst>
          </p:cNvPr>
          <p:cNvPicPr>
            <a:picLocks noChangeAspect="1"/>
          </p:cNvPicPr>
          <p:nvPr/>
        </p:nvPicPr>
        <p:blipFill>
          <a:blip r:embed="rId5"/>
          <a:stretch>
            <a:fillRect/>
          </a:stretch>
        </p:blipFill>
        <p:spPr>
          <a:xfrm>
            <a:off x="4716016" y="3162176"/>
            <a:ext cx="288032" cy="288032"/>
          </a:xfrm>
          <a:prstGeom prst="rect">
            <a:avLst/>
          </a:prstGeom>
        </p:spPr>
      </p:pic>
      <p:sp>
        <p:nvSpPr>
          <p:cNvPr id="33" name="TextBox 14">
            <a:extLst>
              <a:ext uri="{FF2B5EF4-FFF2-40B4-BE49-F238E27FC236}">
                <a16:creationId xmlns:a16="http://schemas.microsoft.com/office/drawing/2014/main" id="{A5CF9C8D-ED44-6222-0648-F94F1B3F029F}"/>
              </a:ext>
            </a:extLst>
          </p:cNvPr>
          <p:cNvSpPr txBox="1"/>
          <p:nvPr/>
        </p:nvSpPr>
        <p:spPr>
          <a:xfrm>
            <a:off x="755576" y="1340768"/>
            <a:ext cx="6624736" cy="584530"/>
          </a:xfrm>
          <a:prstGeom prst="rect">
            <a:avLst/>
          </a:prstGeom>
          <a:noFill/>
        </p:spPr>
        <p:txBody>
          <a:bodyPr wrap="square" lIns="0" tIns="0" rIns="0" bIns="0" rtlCol="0">
            <a:noAutofit/>
          </a:bodyPr>
          <a:lstStyle/>
          <a:p>
            <a:pPr marL="0" lvl="4"/>
            <a:r>
              <a:rPr lang="de-CH" sz="3200" dirty="0" err="1">
                <a:solidFill>
                  <a:schemeClr val="bg1"/>
                </a:solidFill>
                <a:latin typeface="Arial" pitchFamily="34" charset="0"/>
                <a:cs typeface="Arial" pitchFamily="34" charset="0"/>
              </a:rPr>
              <a:t>unifr.ch</a:t>
            </a:r>
            <a:endParaRPr lang="de-CH" sz="3200" dirty="0">
              <a:solidFill>
                <a:schemeClr val="bg1"/>
              </a:solidFill>
              <a:latin typeface="Arial" pitchFamily="34" charset="0"/>
              <a:cs typeface="Arial" pitchFamily="34" charset="0"/>
            </a:endParaRPr>
          </a:p>
          <a:p>
            <a:pPr marL="0" lvl="4">
              <a:lnSpc>
                <a:spcPts val="3600"/>
              </a:lnSpc>
            </a:pPr>
            <a:r>
              <a:rPr lang="de-CH" sz="3200" dirty="0">
                <a:solidFill>
                  <a:srgbClr val="E4771D"/>
                </a:solidFill>
                <a:latin typeface="Arial" pitchFamily="34" charset="0"/>
                <a:cs typeface="Arial" pitchFamily="34" charset="0"/>
              </a:rPr>
              <a:t> </a:t>
            </a:r>
          </a:p>
        </p:txBody>
      </p:sp>
      <p:pic>
        <p:nvPicPr>
          <p:cNvPr id="34" name="Picture 15">
            <a:extLst>
              <a:ext uri="{FF2B5EF4-FFF2-40B4-BE49-F238E27FC236}">
                <a16:creationId xmlns:a16="http://schemas.microsoft.com/office/drawing/2014/main" id="{0332E038-CAEA-ABB2-AE68-D51F8C6866B7}"/>
              </a:ext>
            </a:extLst>
          </p:cNvPr>
          <p:cNvPicPr>
            <a:picLocks noChangeAspect="1"/>
          </p:cNvPicPr>
          <p:nvPr/>
        </p:nvPicPr>
        <p:blipFill>
          <a:blip r:embed="rId6"/>
          <a:stretch>
            <a:fillRect/>
          </a:stretch>
        </p:blipFill>
        <p:spPr>
          <a:xfrm>
            <a:off x="323528" y="1484784"/>
            <a:ext cx="288032" cy="288032"/>
          </a:xfrm>
          <a:prstGeom prst="rect">
            <a:avLst/>
          </a:prstGeom>
        </p:spPr>
      </p:pic>
      <p:pic>
        <p:nvPicPr>
          <p:cNvPr id="35" name="Picture 25">
            <a:extLst>
              <a:ext uri="{FF2B5EF4-FFF2-40B4-BE49-F238E27FC236}">
                <a16:creationId xmlns:a16="http://schemas.microsoft.com/office/drawing/2014/main" id="{3CDB1E3D-AAD3-9D28-4FB5-6FAF6826F292}"/>
              </a:ext>
            </a:extLst>
          </p:cNvPr>
          <p:cNvPicPr>
            <a:picLocks noChangeAspect="1"/>
          </p:cNvPicPr>
          <p:nvPr/>
        </p:nvPicPr>
        <p:blipFill>
          <a:blip r:embed="rId7"/>
          <a:stretch>
            <a:fillRect/>
          </a:stretch>
        </p:blipFill>
        <p:spPr>
          <a:xfrm>
            <a:off x="323528" y="2457881"/>
            <a:ext cx="288032" cy="281255"/>
          </a:xfrm>
          <a:prstGeom prst="rect">
            <a:avLst/>
          </a:prstGeom>
        </p:spPr>
      </p:pic>
      <p:sp>
        <p:nvSpPr>
          <p:cNvPr id="36" name="ZoneTexte 19">
            <a:extLst>
              <a:ext uri="{FF2B5EF4-FFF2-40B4-BE49-F238E27FC236}">
                <a16:creationId xmlns:a16="http://schemas.microsoft.com/office/drawing/2014/main" id="{734691E1-4BF9-820A-A768-5312A45C2CA0}"/>
              </a:ext>
            </a:extLst>
          </p:cNvPr>
          <p:cNvSpPr txBox="1"/>
          <p:nvPr/>
        </p:nvSpPr>
        <p:spPr>
          <a:xfrm>
            <a:off x="323528" y="170296"/>
            <a:ext cx="8640960" cy="954448"/>
          </a:xfrm>
          <a:prstGeom prst="rect">
            <a:avLst/>
          </a:prstGeom>
          <a:noFill/>
        </p:spPr>
        <p:txBody>
          <a:bodyPr wrap="square" lIns="0" tIns="0" rIns="0" bIns="0" rtlCol="0" anchor="t">
            <a:noAutofit/>
          </a:bodyPr>
          <a:lstStyle/>
          <a:p>
            <a:r>
              <a:rPr lang="de-CH" sz="6000" dirty="0">
                <a:solidFill>
                  <a:srgbClr val="E4771D"/>
                </a:solidFill>
              </a:rPr>
              <a:t>KEEP</a:t>
            </a:r>
            <a:r>
              <a:rPr lang="de-CH" sz="3600" dirty="0">
                <a:solidFill>
                  <a:srgbClr val="E4771D"/>
                </a:solidFill>
              </a:rPr>
              <a:t> </a:t>
            </a:r>
            <a:r>
              <a:rPr lang="de-CH" sz="3200" dirty="0">
                <a:solidFill>
                  <a:srgbClr val="E4771D"/>
                </a:solidFill>
              </a:rPr>
              <a:t>IN TOUCH</a:t>
            </a:r>
          </a:p>
        </p:txBody>
      </p:sp>
      <p:sp>
        <p:nvSpPr>
          <p:cNvPr id="37" name="TextBox 18">
            <a:extLst>
              <a:ext uri="{FF2B5EF4-FFF2-40B4-BE49-F238E27FC236}">
                <a16:creationId xmlns:a16="http://schemas.microsoft.com/office/drawing/2014/main" id="{D0747294-CAE6-5F71-C56A-C0BAE2558D3C}"/>
              </a:ext>
            </a:extLst>
          </p:cNvPr>
          <p:cNvSpPr txBox="1"/>
          <p:nvPr/>
        </p:nvSpPr>
        <p:spPr>
          <a:xfrm>
            <a:off x="755576" y="2276872"/>
            <a:ext cx="3312368" cy="1368152"/>
          </a:xfrm>
          <a:prstGeom prst="rect">
            <a:avLst/>
          </a:prstGeom>
          <a:noFill/>
        </p:spPr>
        <p:txBody>
          <a:bodyPr wrap="square" lIns="0" tIns="0" rIns="0" bIns="0" rtlCol="0">
            <a:noAutofit/>
          </a:bodyPr>
          <a:lstStyle/>
          <a:p>
            <a:pPr marL="0" lvl="4">
              <a:lnSpc>
                <a:spcPct val="130000"/>
              </a:lnSpc>
            </a:pPr>
            <a:r>
              <a:rPr lang="de-CH" sz="3200" dirty="0" err="1">
                <a:solidFill>
                  <a:schemeClr val="bg1"/>
                </a:solidFill>
                <a:latin typeface="Arial" pitchFamily="34" charset="0"/>
                <a:cs typeface="Arial" pitchFamily="34" charset="0"/>
              </a:rPr>
              <a:t>Universitas</a:t>
            </a:r>
            <a:r>
              <a:rPr lang="de-CH" sz="3200" dirty="0">
                <a:solidFill>
                  <a:schemeClr val="bg1"/>
                </a:solidFill>
                <a:latin typeface="Arial" pitchFamily="34" charset="0"/>
                <a:cs typeface="Arial" pitchFamily="34" charset="0"/>
              </a:rPr>
              <a:t>         </a:t>
            </a:r>
          </a:p>
          <a:p>
            <a:pPr marL="0" lvl="4">
              <a:lnSpc>
                <a:spcPct val="150000"/>
              </a:lnSpc>
            </a:pPr>
            <a:r>
              <a:rPr lang="de-CH" sz="3200" dirty="0" err="1">
                <a:solidFill>
                  <a:schemeClr val="bg1"/>
                </a:solidFill>
                <a:latin typeface="Arial" pitchFamily="34" charset="0"/>
                <a:cs typeface="Arial" pitchFamily="34" charset="0"/>
              </a:rPr>
              <a:t>Alma&amp;Georges</a:t>
            </a:r>
            <a:endParaRPr lang="de-CH" sz="3200" dirty="0">
              <a:solidFill>
                <a:srgbClr val="E4771D"/>
              </a:solidFill>
              <a:latin typeface="Arial" pitchFamily="34" charset="0"/>
              <a:cs typeface="Arial" pitchFamily="34" charset="0"/>
            </a:endParaRPr>
          </a:p>
        </p:txBody>
      </p:sp>
      <p:pic>
        <p:nvPicPr>
          <p:cNvPr id="38" name="Picture 20">
            <a:extLst>
              <a:ext uri="{FF2B5EF4-FFF2-40B4-BE49-F238E27FC236}">
                <a16:creationId xmlns:a16="http://schemas.microsoft.com/office/drawing/2014/main" id="{D299438F-DE2A-26EB-3C7D-E49DB9C72929}"/>
              </a:ext>
            </a:extLst>
          </p:cNvPr>
          <p:cNvPicPr>
            <a:picLocks noChangeAspect="1"/>
          </p:cNvPicPr>
          <p:nvPr/>
        </p:nvPicPr>
        <p:blipFill>
          <a:blip r:embed="rId7"/>
          <a:stretch>
            <a:fillRect/>
          </a:stretch>
        </p:blipFill>
        <p:spPr>
          <a:xfrm>
            <a:off x="323528" y="3162176"/>
            <a:ext cx="288032" cy="281255"/>
          </a:xfrm>
          <a:prstGeom prst="rect">
            <a:avLst/>
          </a:prstGeom>
        </p:spPr>
      </p:pic>
      <p:pic>
        <p:nvPicPr>
          <p:cNvPr id="39" name="Grafik 38">
            <a:extLst>
              <a:ext uri="{FF2B5EF4-FFF2-40B4-BE49-F238E27FC236}">
                <a16:creationId xmlns:a16="http://schemas.microsoft.com/office/drawing/2014/main" id="{6E789139-1B7F-F609-A382-ABD98C5CDEF5}"/>
              </a:ext>
            </a:extLst>
          </p:cNvPr>
          <p:cNvPicPr>
            <a:picLocks noChangeAspect="1"/>
          </p:cNvPicPr>
          <p:nvPr/>
        </p:nvPicPr>
        <p:blipFill>
          <a:blip r:embed="rId8"/>
          <a:stretch>
            <a:fillRect/>
          </a:stretch>
        </p:blipFill>
        <p:spPr>
          <a:xfrm>
            <a:off x="4712300" y="3726081"/>
            <a:ext cx="291748" cy="291748"/>
          </a:xfrm>
          <a:prstGeom prst="rect">
            <a:avLst/>
          </a:prstGeom>
        </p:spPr>
      </p:pic>
      <p:pic>
        <p:nvPicPr>
          <p:cNvPr id="40" name="Grafik 39">
            <a:extLst>
              <a:ext uri="{FF2B5EF4-FFF2-40B4-BE49-F238E27FC236}">
                <a16:creationId xmlns:a16="http://schemas.microsoft.com/office/drawing/2014/main" id="{BEE31762-7CBA-0366-331B-334451A6A748}"/>
              </a:ext>
            </a:extLst>
          </p:cNvPr>
          <p:cNvPicPr>
            <a:picLocks noChangeAspect="1"/>
          </p:cNvPicPr>
          <p:nvPr/>
        </p:nvPicPr>
        <p:blipFill>
          <a:blip r:embed="rId9"/>
          <a:stretch>
            <a:fillRect/>
          </a:stretch>
        </p:blipFill>
        <p:spPr>
          <a:xfrm>
            <a:off x="4712300" y="4372531"/>
            <a:ext cx="288032" cy="288032"/>
          </a:xfrm>
          <a:prstGeom prst="rect">
            <a:avLst/>
          </a:prstGeom>
        </p:spPr>
      </p:pic>
      <p:pic>
        <p:nvPicPr>
          <p:cNvPr id="41" name="Picture 5">
            <a:hlinkClick r:id="rId10"/>
            <a:extLst>
              <a:ext uri="{FF2B5EF4-FFF2-40B4-BE49-F238E27FC236}">
                <a16:creationId xmlns:a16="http://schemas.microsoft.com/office/drawing/2014/main" id="{B7487AE8-870A-2E11-BD2B-918C7F3A006D}"/>
              </a:ext>
            </a:extLst>
          </p:cNvPr>
          <p:cNvPicPr>
            <a:picLocks noChangeAspect="1"/>
          </p:cNvPicPr>
          <p:nvPr/>
        </p:nvPicPr>
        <p:blipFill>
          <a:blip r:embed="rId11"/>
          <a:stretch>
            <a:fillRect/>
          </a:stretch>
        </p:blipFill>
        <p:spPr>
          <a:xfrm>
            <a:off x="294182" y="4803188"/>
            <a:ext cx="648000" cy="648000"/>
          </a:xfrm>
          <a:prstGeom prst="rect">
            <a:avLst/>
          </a:prstGeom>
        </p:spPr>
      </p:pic>
    </p:spTree>
    <p:extLst>
      <p:ext uri="{BB962C8B-B14F-4D97-AF65-F5344CB8AC3E}">
        <p14:creationId xmlns:p14="http://schemas.microsoft.com/office/powerpoint/2010/main" val="150069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2</a:t>
            </a:fld>
            <a:endParaRPr lang="de-CH" dirty="0"/>
          </a:p>
        </p:txBody>
      </p:sp>
      <p:pic>
        <p:nvPicPr>
          <p:cNvPr id="7" name="Picture 6" descr="Hist-Chrono_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4001574"/>
            <a:ext cx="619596" cy="1872779"/>
          </a:xfrm>
          <a:prstGeom prst="rect">
            <a:avLst/>
          </a:prstGeom>
        </p:spPr>
      </p:pic>
      <p:pic>
        <p:nvPicPr>
          <p:cNvPr id="8" name="Picture 7" descr="Hist-Chrono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8733" y="965110"/>
            <a:ext cx="903444" cy="2289522"/>
          </a:xfrm>
          <a:prstGeom prst="rect">
            <a:avLst/>
          </a:prstGeom>
        </p:spPr>
      </p:pic>
      <p:pic>
        <p:nvPicPr>
          <p:cNvPr id="9" name="Picture 8" descr="Hist-Chrono_04.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8070" y="3986099"/>
            <a:ext cx="1010501" cy="1886134"/>
          </a:xfrm>
          <a:prstGeom prst="rect">
            <a:avLst/>
          </a:prstGeom>
        </p:spPr>
      </p:pic>
      <p:pic>
        <p:nvPicPr>
          <p:cNvPr id="10" name="Picture 9" descr="Hist-Chrono_05.png"/>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202279" y="4005274"/>
            <a:ext cx="1453464" cy="1871998"/>
          </a:xfrm>
          <a:prstGeom prst="rect">
            <a:avLst/>
          </a:prstGeom>
        </p:spPr>
      </p:pic>
      <p:pic>
        <p:nvPicPr>
          <p:cNvPr id="11" name="Picture 10" descr="Hist-Chrono_06.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7454" y="965110"/>
            <a:ext cx="1162163" cy="2304256"/>
          </a:xfrm>
          <a:prstGeom prst="rect">
            <a:avLst/>
          </a:prstGeom>
        </p:spPr>
      </p:pic>
      <p:sp>
        <p:nvSpPr>
          <p:cNvPr id="13" name="TextBox 12"/>
          <p:cNvSpPr txBox="1"/>
          <p:nvPr/>
        </p:nvSpPr>
        <p:spPr>
          <a:xfrm>
            <a:off x="838200" y="2549400"/>
            <a:ext cx="914400" cy="914400"/>
          </a:xfrm>
          <a:prstGeom prst="rect">
            <a:avLst/>
          </a:prstGeom>
          <a:noFill/>
        </p:spPr>
        <p:txBody>
          <a:bodyPr wrap="none" lIns="0" tIns="0" rIns="0" bIns="0" rtlCol="0">
            <a:noAutofit/>
          </a:bodyPr>
          <a:lstStyle/>
          <a:p>
            <a:pPr>
              <a:lnSpc>
                <a:spcPts val="2700"/>
              </a:lnSpc>
            </a:pPr>
            <a:endParaRPr lang="en-US" sz="2000" dirty="0"/>
          </a:p>
        </p:txBody>
      </p:sp>
      <p:pic>
        <p:nvPicPr>
          <p:cNvPr id="12" name="Picture 11" descr="Hist-Chrono_timelin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734" y="3148210"/>
            <a:ext cx="7596000" cy="695148"/>
          </a:xfrm>
          <a:prstGeom prst="rect">
            <a:avLst/>
          </a:prstGeom>
        </p:spPr>
      </p:pic>
      <p:pic>
        <p:nvPicPr>
          <p:cNvPr id="18" name="Picture 17" descr="Hist-Chrono_01c.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000" y="4005320"/>
            <a:ext cx="609334" cy="1871952"/>
          </a:xfrm>
          <a:prstGeom prst="rect">
            <a:avLst/>
          </a:prstGeom>
        </p:spPr>
      </p:pic>
      <p:pic>
        <p:nvPicPr>
          <p:cNvPr id="21" name="Picture 20" descr="Hist-Chrono_Kinderwagen.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4749" y="980728"/>
            <a:ext cx="838687" cy="2276154"/>
          </a:xfrm>
          <a:prstGeom prst="rect">
            <a:avLst/>
          </a:prstGeom>
        </p:spPr>
      </p:pic>
      <p:sp>
        <p:nvSpPr>
          <p:cNvPr id="15" name="ZoneTexte 19">
            <a:extLst>
              <a:ext uri="{FF2B5EF4-FFF2-40B4-BE49-F238E27FC236}">
                <a16:creationId xmlns:a16="http://schemas.microsoft.com/office/drawing/2014/main" id="{97F57EB7-C85F-56AA-E8B8-5B9795AA2E46}"/>
              </a:ext>
            </a:extLst>
          </p:cNvPr>
          <p:cNvSpPr txBox="1"/>
          <p:nvPr/>
        </p:nvSpPr>
        <p:spPr>
          <a:xfrm>
            <a:off x="351527" y="476672"/>
            <a:ext cx="2864089" cy="1496743"/>
          </a:xfrm>
          <a:prstGeom prst="rect">
            <a:avLst/>
          </a:prstGeom>
          <a:noFill/>
        </p:spPr>
        <p:txBody>
          <a:bodyPr vert="horz" wrap="square" lIns="0" tIns="0" rIns="0" bIns="0" rtlCol="0" anchor="t">
            <a:noAutofit/>
          </a:bodyPr>
          <a:lstStyle/>
          <a:p>
            <a:pPr>
              <a:spcAft>
                <a:spcPts val="600"/>
              </a:spcAft>
            </a:pPr>
            <a:r>
              <a:rPr lang="de-CH" sz="3500" dirty="0">
                <a:solidFill>
                  <a:srgbClr val="E4771D"/>
                </a:solidFill>
              </a:rPr>
              <a:t>EINE KLEINE</a:t>
            </a:r>
            <a:br>
              <a:rPr lang="de-CH" sz="3000" dirty="0">
                <a:solidFill>
                  <a:srgbClr val="E4771D"/>
                </a:solidFill>
              </a:rPr>
            </a:br>
            <a:r>
              <a:rPr lang="de-CH" sz="4200" dirty="0">
                <a:solidFill>
                  <a:srgbClr val="E4771D"/>
                </a:solidFill>
              </a:rPr>
              <a:t>ZEITREISE</a:t>
            </a:r>
          </a:p>
        </p:txBody>
      </p:sp>
    </p:spTree>
    <p:extLst>
      <p:ext uri="{BB962C8B-B14F-4D97-AF65-F5344CB8AC3E}">
        <p14:creationId xmlns:p14="http://schemas.microsoft.com/office/powerpoint/2010/main" val="414006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1"/>
            <a:ext cx="9180000" cy="6407999"/>
          </a:xfrm>
          <a:prstGeom prst="rect">
            <a:avLst/>
          </a:prstGeom>
          <a:ln>
            <a:noFill/>
            <a:prstDash val="solid"/>
          </a:ln>
        </p:spPr>
      </p:pic>
      <p:sp>
        <p:nvSpPr>
          <p:cNvPr id="3" name="ZoneTexte 2"/>
          <p:cNvSpPr txBox="1"/>
          <p:nvPr/>
        </p:nvSpPr>
        <p:spPr>
          <a:xfrm>
            <a:off x="1900719" y="6616557"/>
            <a:ext cx="914400" cy="914400"/>
          </a:xfrm>
          <a:prstGeom prst="rect">
            <a:avLst/>
          </a:prstGeom>
          <a:noFill/>
        </p:spPr>
        <p:txBody>
          <a:bodyPr wrap="none" lIns="0" tIns="0" rIns="0" bIns="0" rtlCol="0">
            <a:noAutofit/>
          </a:bodyPr>
          <a:lstStyle/>
          <a:p>
            <a:pPr>
              <a:lnSpc>
                <a:spcPts val="2700"/>
              </a:lnSpc>
            </a:pPr>
            <a:endParaRPr lang="fr-FR" sz="2000" dirty="0"/>
          </a:p>
        </p:txBody>
      </p:sp>
      <p:sp>
        <p:nvSpPr>
          <p:cNvPr id="8" name="TextBox 7"/>
          <p:cNvSpPr txBox="1"/>
          <p:nvPr/>
        </p:nvSpPr>
        <p:spPr>
          <a:xfrm>
            <a:off x="6555686" y="2996952"/>
            <a:ext cx="2624314" cy="936104"/>
          </a:xfrm>
          <a:prstGeom prst="rect">
            <a:avLst/>
          </a:prstGeom>
          <a:noFill/>
        </p:spPr>
        <p:txBody>
          <a:bodyPr wrap="square" lIns="0" tIns="0" rIns="0" bIns="0" rtlCol="0">
            <a:noAutofit/>
          </a:bodyPr>
          <a:lstStyle/>
          <a:p>
            <a:pPr>
              <a:lnSpc>
                <a:spcPts val="2700"/>
              </a:lnSpc>
            </a:pPr>
            <a:r>
              <a:rPr lang="de-CH" sz="2800" dirty="0">
                <a:solidFill>
                  <a:schemeClr val="bg1"/>
                </a:solidFill>
              </a:rPr>
              <a:t>Geistes-wissenschaften</a:t>
            </a:r>
            <a:endParaRPr lang="en-US" sz="2800" dirty="0">
              <a:solidFill>
                <a:schemeClr val="bg1"/>
              </a:solidFill>
            </a:endParaRPr>
          </a:p>
        </p:txBody>
      </p:sp>
      <p:sp>
        <p:nvSpPr>
          <p:cNvPr id="33" name="TextBox 32"/>
          <p:cNvSpPr txBox="1"/>
          <p:nvPr/>
        </p:nvSpPr>
        <p:spPr>
          <a:xfrm>
            <a:off x="250770" y="3573016"/>
            <a:ext cx="2449022" cy="648053"/>
          </a:xfrm>
          <a:prstGeom prst="rect">
            <a:avLst/>
          </a:prstGeom>
          <a:noFill/>
        </p:spPr>
        <p:txBody>
          <a:bodyPr wrap="square" lIns="0" tIns="0" rIns="0" bIns="0" rtlCol="0">
            <a:noAutofit/>
          </a:bodyPr>
          <a:lstStyle/>
          <a:p>
            <a:pPr>
              <a:lnSpc>
                <a:spcPts val="2700"/>
              </a:lnSpc>
            </a:pPr>
            <a:r>
              <a:rPr lang="fr-FR" sz="2800" dirty="0" err="1">
                <a:solidFill>
                  <a:schemeClr val="bg1"/>
                </a:solidFill>
              </a:rPr>
              <a:t>Natur-wissenschaften</a:t>
            </a:r>
            <a:endParaRPr lang="en-US" sz="2800" dirty="0">
              <a:solidFill>
                <a:schemeClr val="bg1"/>
              </a:solidFill>
            </a:endParaRPr>
          </a:p>
        </p:txBody>
      </p:sp>
      <p:sp>
        <p:nvSpPr>
          <p:cNvPr id="45" name="TextBox 44"/>
          <p:cNvSpPr txBox="1"/>
          <p:nvPr/>
        </p:nvSpPr>
        <p:spPr>
          <a:xfrm>
            <a:off x="3635896" y="5733256"/>
            <a:ext cx="1800200" cy="360040"/>
          </a:xfrm>
          <a:prstGeom prst="rect">
            <a:avLst/>
          </a:prstGeom>
          <a:noFill/>
        </p:spPr>
        <p:txBody>
          <a:bodyPr wrap="square" lIns="0" tIns="0" rIns="0" bIns="0" rtlCol="0">
            <a:noAutofit/>
          </a:bodyPr>
          <a:lstStyle/>
          <a:p>
            <a:pPr>
              <a:lnSpc>
                <a:spcPts val="2700"/>
              </a:lnSpc>
            </a:pPr>
            <a:r>
              <a:rPr lang="fr-FR" sz="2800" dirty="0" err="1">
                <a:solidFill>
                  <a:schemeClr val="bg1"/>
                </a:solidFill>
              </a:rPr>
              <a:t>Wirtschaft</a:t>
            </a:r>
            <a:endParaRPr lang="en-US" sz="2800" dirty="0">
              <a:solidFill>
                <a:schemeClr val="bg1"/>
              </a:solidFill>
            </a:endParaRPr>
          </a:p>
        </p:txBody>
      </p:sp>
      <p:sp>
        <p:nvSpPr>
          <p:cNvPr id="50" name="TextBox 49"/>
          <p:cNvSpPr txBox="1"/>
          <p:nvPr/>
        </p:nvSpPr>
        <p:spPr>
          <a:xfrm>
            <a:off x="1331640" y="2276872"/>
            <a:ext cx="1800200" cy="360040"/>
          </a:xfrm>
          <a:prstGeom prst="rect">
            <a:avLst/>
          </a:prstGeom>
          <a:noFill/>
        </p:spPr>
        <p:txBody>
          <a:bodyPr wrap="square" lIns="0" tIns="0" rIns="0" bIns="0" rtlCol="0">
            <a:noAutofit/>
          </a:bodyPr>
          <a:lstStyle/>
          <a:p>
            <a:pPr>
              <a:lnSpc>
                <a:spcPts val="2700"/>
              </a:lnSpc>
            </a:pPr>
            <a:r>
              <a:rPr lang="fr-FR" sz="2800" dirty="0" err="1">
                <a:solidFill>
                  <a:schemeClr val="bg1"/>
                </a:solidFill>
              </a:rPr>
              <a:t>Recht</a:t>
            </a:r>
            <a:endParaRPr lang="en-US" sz="2800" dirty="0">
              <a:solidFill>
                <a:schemeClr val="bg1"/>
              </a:solidFill>
            </a:endParaRPr>
          </a:p>
        </p:txBody>
      </p:sp>
      <p:sp>
        <p:nvSpPr>
          <p:cNvPr id="52" name="TextBox 51"/>
          <p:cNvSpPr txBox="1"/>
          <p:nvPr/>
        </p:nvSpPr>
        <p:spPr>
          <a:xfrm>
            <a:off x="3563888" y="1124744"/>
            <a:ext cx="1800200" cy="360040"/>
          </a:xfrm>
          <a:prstGeom prst="rect">
            <a:avLst/>
          </a:prstGeom>
          <a:noFill/>
        </p:spPr>
        <p:txBody>
          <a:bodyPr wrap="square" lIns="0" tIns="0" rIns="0" bIns="0" rtlCol="0">
            <a:noAutofit/>
          </a:bodyPr>
          <a:lstStyle/>
          <a:p>
            <a:pPr>
              <a:lnSpc>
                <a:spcPts val="2700"/>
              </a:lnSpc>
            </a:pPr>
            <a:r>
              <a:rPr lang="fr-FR" sz="2800" dirty="0" err="1">
                <a:solidFill>
                  <a:schemeClr val="bg1"/>
                </a:solidFill>
              </a:rPr>
              <a:t>Theologie</a:t>
            </a:r>
            <a:endParaRPr lang="en-US" sz="2800" dirty="0">
              <a:solidFill>
                <a:schemeClr val="bg1"/>
              </a:solidFill>
            </a:endParaRPr>
          </a:p>
        </p:txBody>
      </p:sp>
      <p:sp>
        <p:nvSpPr>
          <p:cNvPr id="2" name="TextBox 1"/>
          <p:cNvSpPr txBox="1"/>
          <p:nvPr/>
        </p:nvSpPr>
        <p:spPr>
          <a:xfrm>
            <a:off x="250770" y="6706319"/>
            <a:ext cx="914400" cy="914400"/>
          </a:xfrm>
          <a:prstGeom prst="rect">
            <a:avLst/>
          </a:prstGeom>
          <a:noFill/>
        </p:spPr>
        <p:txBody>
          <a:bodyPr wrap="none" lIns="0" tIns="0" rIns="0" bIns="0" rtlCol="0">
            <a:noAutofit/>
          </a:bodyPr>
          <a:lstStyle/>
          <a:p>
            <a:pPr>
              <a:lnSpc>
                <a:spcPts val="2700"/>
              </a:lnSpc>
            </a:pPr>
            <a:endParaRPr lang="en-US" sz="2000" dirty="0"/>
          </a:p>
        </p:txBody>
      </p:sp>
      <p:pic>
        <p:nvPicPr>
          <p:cNvPr id="5" name="Picture 4" descr="Fakultaeten_Kreis_The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6969" y="2001414"/>
            <a:ext cx="935736" cy="685800"/>
          </a:xfrm>
          <a:prstGeom prst="rect">
            <a:avLst/>
          </a:prstGeom>
        </p:spPr>
      </p:pic>
      <p:pic>
        <p:nvPicPr>
          <p:cNvPr id="6" name="Picture 5" descr="Fakultaeten_Kreis_Lettre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0101" y="2001414"/>
            <a:ext cx="1763469" cy="3240000"/>
          </a:xfrm>
          <a:prstGeom prst="rect">
            <a:avLst/>
          </a:prstGeom>
        </p:spPr>
      </p:pic>
      <p:pic>
        <p:nvPicPr>
          <p:cNvPr id="7" name="Picture 6" descr="Fakultaeten_Kreis_SE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6806" y="4706031"/>
            <a:ext cx="2051999" cy="817203"/>
          </a:xfrm>
          <a:prstGeom prst="rect">
            <a:avLst/>
          </a:prstGeom>
        </p:spPr>
      </p:pic>
      <p:pic>
        <p:nvPicPr>
          <p:cNvPr id="10" name="Picture 9" descr="Fakultaeten_Kreis_Scienc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0158" y="3052005"/>
            <a:ext cx="1163761" cy="2196000"/>
          </a:xfrm>
          <a:prstGeom prst="rect">
            <a:avLst/>
          </a:prstGeom>
        </p:spPr>
      </p:pic>
      <p:pic>
        <p:nvPicPr>
          <p:cNvPr id="11" name="Picture 10" descr="Fakultaeten_Kreis_Droi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6291" y="2098822"/>
            <a:ext cx="1584000" cy="1383768"/>
          </a:xfrm>
          <a:prstGeom prst="rect">
            <a:avLst/>
          </a:prstGeom>
        </p:spPr>
      </p:pic>
      <p:cxnSp>
        <p:nvCxnSpPr>
          <p:cNvPr id="21" name="Straight Connector 20"/>
          <p:cNvCxnSpPr/>
          <p:nvPr/>
        </p:nvCxnSpPr>
        <p:spPr>
          <a:xfrm>
            <a:off x="1331640" y="2636912"/>
            <a:ext cx="2304256" cy="0"/>
          </a:xfrm>
          <a:prstGeom prst="line">
            <a:avLst/>
          </a:prstGeom>
          <a:ln w="12700" cmpd="sng">
            <a:solidFill>
              <a:srgbClr val="FFFFFF"/>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cxnSpLocks/>
          </p:cNvCxnSpPr>
          <p:nvPr/>
        </p:nvCxnSpPr>
        <p:spPr>
          <a:xfrm>
            <a:off x="250770" y="4293096"/>
            <a:ext cx="3025086" cy="0"/>
          </a:xfrm>
          <a:prstGeom prst="line">
            <a:avLst/>
          </a:prstGeom>
          <a:ln w="12700" cmpd="sng">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427984" y="5229200"/>
            <a:ext cx="0" cy="504056"/>
          </a:xfrm>
          <a:prstGeom prst="line">
            <a:avLst/>
          </a:prstGeom>
          <a:ln w="12700" cmpd="sng">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p:cNvCxnSpPr>
          <p:nvPr/>
        </p:nvCxnSpPr>
        <p:spPr>
          <a:xfrm>
            <a:off x="6012160" y="3763774"/>
            <a:ext cx="2952328" cy="0"/>
          </a:xfrm>
          <a:prstGeom prst="line">
            <a:avLst/>
          </a:prstGeom>
          <a:ln w="12700" cmpd="sng">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427984" y="1556792"/>
            <a:ext cx="0" cy="576064"/>
          </a:xfrm>
          <a:prstGeom prst="line">
            <a:avLst/>
          </a:prstGeom>
          <a:ln w="12700" cmpd="sng">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 name="ZoneTexte 19">
            <a:extLst>
              <a:ext uri="{FF2B5EF4-FFF2-40B4-BE49-F238E27FC236}">
                <a16:creationId xmlns:a16="http://schemas.microsoft.com/office/drawing/2014/main" id="{58AC3E3C-364C-65A2-B9D5-4CC00982E70B}"/>
              </a:ext>
            </a:extLst>
          </p:cNvPr>
          <p:cNvSpPr txBox="1"/>
          <p:nvPr/>
        </p:nvSpPr>
        <p:spPr>
          <a:xfrm>
            <a:off x="351527" y="204065"/>
            <a:ext cx="2060233" cy="1496743"/>
          </a:xfrm>
          <a:prstGeom prst="rect">
            <a:avLst/>
          </a:prstGeom>
          <a:noFill/>
        </p:spPr>
        <p:txBody>
          <a:bodyPr vert="horz" wrap="square" lIns="0" tIns="0" rIns="0" bIns="0" rtlCol="0" anchor="t">
            <a:noAutofit/>
          </a:bodyPr>
          <a:lstStyle/>
          <a:p>
            <a:pPr>
              <a:spcAft>
                <a:spcPts val="600"/>
              </a:spcAft>
            </a:pPr>
            <a:r>
              <a:rPr lang="de-CH" sz="5000" dirty="0">
                <a:solidFill>
                  <a:srgbClr val="E4771D"/>
                </a:solidFill>
              </a:rPr>
              <a:t>ALLES</a:t>
            </a:r>
            <a:br>
              <a:rPr lang="de-CH" sz="3000" dirty="0">
                <a:solidFill>
                  <a:srgbClr val="E4771D"/>
                </a:solidFill>
              </a:rPr>
            </a:br>
            <a:r>
              <a:rPr lang="de-CH" sz="5000" dirty="0">
                <a:solidFill>
                  <a:srgbClr val="E4771D"/>
                </a:solidFill>
              </a:rPr>
              <a:t>DABEI</a:t>
            </a:r>
          </a:p>
        </p:txBody>
      </p:sp>
    </p:spTree>
    <p:extLst>
      <p:ext uri="{BB962C8B-B14F-4D97-AF65-F5344CB8AC3E}">
        <p14:creationId xmlns:p14="http://schemas.microsoft.com/office/powerpoint/2010/main" val="145265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0"/>
      <p:bldP spid="45" grpId="0"/>
      <p:bldP spid="50" grpId="0"/>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80000" cy="6407999"/>
          </a:xfrm>
          <a:prstGeom prst="rect">
            <a:avLst/>
          </a:prstGeom>
          <a:ln>
            <a:noFill/>
            <a:prstDash val="solid"/>
          </a:ln>
        </p:spPr>
      </p:pic>
      <p:sp>
        <p:nvSpPr>
          <p:cNvPr id="3" name="ZoneTexte 2"/>
          <p:cNvSpPr txBox="1"/>
          <p:nvPr/>
        </p:nvSpPr>
        <p:spPr>
          <a:xfrm>
            <a:off x="1900719" y="6616557"/>
            <a:ext cx="914400" cy="914400"/>
          </a:xfrm>
          <a:prstGeom prst="rect">
            <a:avLst/>
          </a:prstGeom>
          <a:noFill/>
        </p:spPr>
        <p:txBody>
          <a:bodyPr wrap="none" lIns="0" tIns="0" rIns="0" bIns="0" rtlCol="0">
            <a:noAutofit/>
          </a:bodyPr>
          <a:lstStyle/>
          <a:p>
            <a:pPr>
              <a:lnSpc>
                <a:spcPts val="2700"/>
              </a:lnSpc>
            </a:pPr>
            <a:endParaRPr lang="fr-FR" sz="2000" dirty="0"/>
          </a:p>
        </p:txBody>
      </p:sp>
      <p:sp>
        <p:nvSpPr>
          <p:cNvPr id="2" name="TextBox 1"/>
          <p:cNvSpPr txBox="1"/>
          <p:nvPr/>
        </p:nvSpPr>
        <p:spPr>
          <a:xfrm>
            <a:off x="250770" y="6706319"/>
            <a:ext cx="914400" cy="914400"/>
          </a:xfrm>
          <a:prstGeom prst="rect">
            <a:avLst/>
          </a:prstGeom>
          <a:noFill/>
        </p:spPr>
        <p:txBody>
          <a:bodyPr wrap="none" lIns="0" tIns="0" rIns="0" bIns="0" rtlCol="0">
            <a:noAutofit/>
          </a:bodyPr>
          <a:lstStyle/>
          <a:p>
            <a:pPr>
              <a:lnSpc>
                <a:spcPts val="2700"/>
              </a:lnSpc>
            </a:pPr>
            <a:endParaRPr lang="en-US" sz="2000" dirty="0"/>
          </a:p>
        </p:txBody>
      </p:sp>
      <p:pic>
        <p:nvPicPr>
          <p:cNvPr id="12" name="Picture 11" descr="Fakultaeten_Kreis_Lettr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949" y="2545015"/>
            <a:ext cx="990639" cy="1820089"/>
          </a:xfrm>
          <a:prstGeom prst="rect">
            <a:avLst/>
          </a:prstGeom>
        </p:spPr>
      </p:pic>
      <p:pic>
        <p:nvPicPr>
          <p:cNvPr id="16" name="Picture 15" descr="Fakultaeten_Kreis_Lettr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4149" y="3841159"/>
            <a:ext cx="990639" cy="1820089"/>
          </a:xfrm>
          <a:prstGeom prst="rect">
            <a:avLst/>
          </a:prstGeom>
        </p:spPr>
      </p:pic>
      <p:pic>
        <p:nvPicPr>
          <p:cNvPr id="15" name="Picture 14" descr="Fakultaeten_Kreis_Dro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6581" y="3958267"/>
            <a:ext cx="889822" cy="777341"/>
          </a:xfrm>
          <a:prstGeom prst="rect">
            <a:avLst/>
          </a:prstGeom>
        </p:spPr>
      </p:pic>
      <p:pic>
        <p:nvPicPr>
          <p:cNvPr id="11" name="Picture 10" descr="Fakultaeten_Kreis_The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112" y="4182139"/>
            <a:ext cx="525656" cy="385252"/>
          </a:xfrm>
          <a:prstGeom prst="rect">
            <a:avLst/>
          </a:prstGeom>
        </p:spPr>
      </p:pic>
      <p:pic>
        <p:nvPicPr>
          <p:cNvPr id="18" name="Picture 14" descr="Fakultaeten_Kreis_Droit.png">
            <a:extLst>
              <a:ext uri="{FF2B5EF4-FFF2-40B4-BE49-F238E27FC236}">
                <a16:creationId xmlns:a16="http://schemas.microsoft.com/office/drawing/2014/main" id="{A9FE1B0F-2042-9250-500A-D445107919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01241">
            <a:off x="961676" y="2523884"/>
            <a:ext cx="889822" cy="777341"/>
          </a:xfrm>
          <a:prstGeom prst="rect">
            <a:avLst/>
          </a:prstGeom>
        </p:spPr>
      </p:pic>
      <p:sp>
        <p:nvSpPr>
          <p:cNvPr id="21" name="TextBox 32">
            <a:extLst>
              <a:ext uri="{FF2B5EF4-FFF2-40B4-BE49-F238E27FC236}">
                <a16:creationId xmlns:a16="http://schemas.microsoft.com/office/drawing/2014/main" id="{10CF1E12-776B-7996-04E0-FBC0978B697A}"/>
              </a:ext>
            </a:extLst>
          </p:cNvPr>
          <p:cNvSpPr txBox="1"/>
          <p:nvPr/>
        </p:nvSpPr>
        <p:spPr>
          <a:xfrm>
            <a:off x="323528" y="4628765"/>
            <a:ext cx="2880320" cy="1078292"/>
          </a:xfrm>
          <a:prstGeom prst="rect">
            <a:avLst/>
          </a:prstGeom>
          <a:noFill/>
        </p:spPr>
        <p:txBody>
          <a:bodyPr wrap="square" lIns="0" tIns="0" rIns="0" bIns="0" rtlCol="0">
            <a:noAutofit/>
          </a:bodyPr>
          <a:lstStyle/>
          <a:p>
            <a:pPr>
              <a:lnSpc>
                <a:spcPts val="2700"/>
              </a:lnSpc>
            </a:pPr>
            <a:r>
              <a:rPr lang="fr-FR" sz="2400" dirty="0" err="1">
                <a:solidFill>
                  <a:schemeClr val="bg1"/>
                </a:solidFill>
              </a:rPr>
              <a:t>Human</a:t>
            </a:r>
            <a:r>
              <a:rPr lang="fr-FR" sz="2400" dirty="0">
                <a:solidFill>
                  <a:schemeClr val="bg1"/>
                </a:solidFill>
              </a:rPr>
              <a:t>-IST</a:t>
            </a:r>
          </a:p>
          <a:p>
            <a:r>
              <a:rPr lang="de-CH" sz="2400" dirty="0">
                <a:solidFill>
                  <a:schemeClr val="bg1"/>
                </a:solidFill>
              </a:rPr>
              <a:t>Interaktion zwischen </a:t>
            </a:r>
            <a:endParaRPr lang="fr-CH" sz="2400" dirty="0">
              <a:solidFill>
                <a:schemeClr val="bg1"/>
              </a:solidFill>
            </a:endParaRPr>
          </a:p>
          <a:p>
            <a:r>
              <a:rPr lang="de-CH" sz="2400" dirty="0">
                <a:solidFill>
                  <a:schemeClr val="bg1"/>
                </a:solidFill>
              </a:rPr>
              <a:t>Mensch-Maschine</a:t>
            </a:r>
            <a:endParaRPr lang="fr-CH" sz="2400" dirty="0">
              <a:solidFill>
                <a:schemeClr val="bg1"/>
              </a:solidFill>
            </a:endParaRPr>
          </a:p>
        </p:txBody>
      </p:sp>
      <p:sp>
        <p:nvSpPr>
          <p:cNvPr id="22" name="TextBox 32">
            <a:extLst>
              <a:ext uri="{FF2B5EF4-FFF2-40B4-BE49-F238E27FC236}">
                <a16:creationId xmlns:a16="http://schemas.microsoft.com/office/drawing/2014/main" id="{110A716D-F18D-9B85-F33A-108197B0D018}"/>
              </a:ext>
            </a:extLst>
          </p:cNvPr>
          <p:cNvSpPr txBox="1"/>
          <p:nvPr/>
        </p:nvSpPr>
        <p:spPr>
          <a:xfrm>
            <a:off x="2884556" y="2899733"/>
            <a:ext cx="3816424" cy="707662"/>
          </a:xfrm>
          <a:prstGeom prst="rect">
            <a:avLst/>
          </a:prstGeom>
          <a:noFill/>
        </p:spPr>
        <p:txBody>
          <a:bodyPr wrap="square" lIns="0" tIns="0" rIns="0" bIns="0" rtlCol="0">
            <a:noAutofit/>
          </a:bodyPr>
          <a:lstStyle/>
          <a:p>
            <a:r>
              <a:rPr lang="de-CH" sz="2400" dirty="0">
                <a:solidFill>
                  <a:schemeClr val="bg1"/>
                </a:solidFill>
              </a:rPr>
              <a:t>Schweizerisches Zentrum </a:t>
            </a:r>
            <a:endParaRPr lang="fr-CH" sz="2400" dirty="0">
              <a:solidFill>
                <a:schemeClr val="bg1"/>
              </a:solidFill>
            </a:endParaRPr>
          </a:p>
          <a:p>
            <a:r>
              <a:rPr lang="de-CH" sz="2400" dirty="0">
                <a:solidFill>
                  <a:schemeClr val="bg1"/>
                </a:solidFill>
              </a:rPr>
              <a:t>für Islam und Gesellschaft</a:t>
            </a:r>
            <a:endParaRPr lang="fr-CH" sz="2400" dirty="0">
              <a:solidFill>
                <a:schemeClr val="bg1"/>
              </a:solidFill>
            </a:endParaRPr>
          </a:p>
        </p:txBody>
      </p:sp>
      <p:sp>
        <p:nvSpPr>
          <p:cNvPr id="23" name="TextBox 32">
            <a:extLst>
              <a:ext uri="{FF2B5EF4-FFF2-40B4-BE49-F238E27FC236}">
                <a16:creationId xmlns:a16="http://schemas.microsoft.com/office/drawing/2014/main" id="{44DADF3B-E99A-0D4F-FA3B-E2A8C6043C1D}"/>
              </a:ext>
            </a:extLst>
          </p:cNvPr>
          <p:cNvSpPr txBox="1"/>
          <p:nvPr/>
        </p:nvSpPr>
        <p:spPr>
          <a:xfrm>
            <a:off x="6156176" y="4628765"/>
            <a:ext cx="2987824" cy="1494928"/>
          </a:xfrm>
          <a:prstGeom prst="rect">
            <a:avLst/>
          </a:prstGeom>
          <a:noFill/>
        </p:spPr>
        <p:txBody>
          <a:bodyPr wrap="square" lIns="0" tIns="0" rIns="0" bIns="0" rtlCol="0">
            <a:noAutofit/>
          </a:bodyPr>
          <a:lstStyle/>
          <a:p>
            <a:pPr>
              <a:lnSpc>
                <a:spcPts val="2700"/>
              </a:lnSpc>
            </a:pPr>
            <a:r>
              <a:rPr lang="fr-CH" sz="2400" dirty="0" err="1">
                <a:solidFill>
                  <a:schemeClr val="bg1"/>
                </a:solidFill>
              </a:rPr>
              <a:t>Bachelor</a:t>
            </a:r>
            <a:r>
              <a:rPr lang="fr-CH" sz="2400" dirty="0">
                <a:solidFill>
                  <a:schemeClr val="bg1"/>
                </a:solidFill>
              </a:rPr>
              <a:t> of Arts </a:t>
            </a:r>
            <a:r>
              <a:rPr lang="de-CH" sz="2400" dirty="0">
                <a:solidFill>
                  <a:schemeClr val="bg1"/>
                </a:solidFill>
              </a:rPr>
              <a:t>in Wirtschafts- und </a:t>
            </a:r>
            <a:br>
              <a:rPr lang="de-CH" sz="2400" dirty="0">
                <a:solidFill>
                  <a:schemeClr val="bg1"/>
                </a:solidFill>
              </a:rPr>
            </a:br>
            <a:r>
              <a:rPr lang="de-CH" sz="2400" dirty="0">
                <a:solidFill>
                  <a:schemeClr val="bg1"/>
                </a:solidFill>
              </a:rPr>
              <a:t>Rechtswissenschaft-</a:t>
            </a:r>
            <a:r>
              <a:rPr lang="de-CH" sz="2400" dirty="0" err="1">
                <a:solidFill>
                  <a:schemeClr val="bg1"/>
                </a:solidFill>
              </a:rPr>
              <a:t>lichen</a:t>
            </a:r>
            <a:r>
              <a:rPr lang="de-CH" sz="2400" dirty="0">
                <a:solidFill>
                  <a:schemeClr val="bg1"/>
                </a:solidFill>
              </a:rPr>
              <a:t> Studien</a:t>
            </a:r>
            <a:endParaRPr lang="fr-CH" sz="2400" dirty="0">
              <a:solidFill>
                <a:schemeClr val="bg1"/>
              </a:solidFill>
            </a:endParaRPr>
          </a:p>
        </p:txBody>
      </p:sp>
      <p:sp>
        <p:nvSpPr>
          <p:cNvPr id="4" name="ZoneTexte 19">
            <a:extLst>
              <a:ext uri="{FF2B5EF4-FFF2-40B4-BE49-F238E27FC236}">
                <a16:creationId xmlns:a16="http://schemas.microsoft.com/office/drawing/2014/main" id="{12F89082-0099-3CA5-ADD5-488551A8FD77}"/>
              </a:ext>
            </a:extLst>
          </p:cNvPr>
          <p:cNvSpPr txBox="1"/>
          <p:nvPr/>
        </p:nvSpPr>
        <p:spPr>
          <a:xfrm>
            <a:off x="323527" y="237855"/>
            <a:ext cx="4029519" cy="1822993"/>
          </a:xfrm>
          <a:prstGeom prst="rect">
            <a:avLst/>
          </a:prstGeom>
          <a:noFill/>
        </p:spPr>
        <p:txBody>
          <a:bodyPr wrap="square" lIns="0" tIns="0" rIns="0" bIns="0" rtlCol="0" anchor="t">
            <a:noAutofit/>
          </a:bodyPr>
          <a:lstStyle/>
          <a:p>
            <a:pPr algn="just"/>
            <a:r>
              <a:rPr lang="de-CH" sz="6500" dirty="0">
                <a:solidFill>
                  <a:srgbClr val="E4771D"/>
                </a:solidFill>
              </a:rPr>
              <a:t>Austausch</a:t>
            </a:r>
            <a:r>
              <a:rPr lang="de-CH" sz="5000" dirty="0">
                <a:solidFill>
                  <a:srgbClr val="E4771D"/>
                </a:solidFill>
              </a:rPr>
              <a:t> </a:t>
            </a:r>
            <a:r>
              <a:rPr lang="de-CH" sz="4700" dirty="0">
                <a:solidFill>
                  <a:srgbClr val="E4771D"/>
                </a:solidFill>
              </a:rPr>
              <a:t>fördert Wissen </a:t>
            </a:r>
          </a:p>
        </p:txBody>
      </p:sp>
      <p:pic>
        <p:nvPicPr>
          <p:cNvPr id="14" name="Picture 13" descr="Fakultaeten_Kreis_Scienc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6250" y="2865150"/>
            <a:ext cx="653750" cy="1233617"/>
          </a:xfrm>
          <a:prstGeom prst="rect">
            <a:avLst/>
          </a:prstGeom>
        </p:spPr>
      </p:pic>
      <p:pic>
        <p:nvPicPr>
          <p:cNvPr id="6" name="Picture 14" descr="Fakultaeten_Kreis_Droit.png">
            <a:extLst>
              <a:ext uri="{FF2B5EF4-FFF2-40B4-BE49-F238E27FC236}">
                <a16:creationId xmlns:a16="http://schemas.microsoft.com/office/drawing/2014/main" id="{EF58F99C-AEE3-547E-27BE-5785B32FA8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43561">
            <a:off x="7028963" y="3475873"/>
            <a:ext cx="889822" cy="777341"/>
          </a:xfrm>
          <a:prstGeom prst="rect">
            <a:avLst/>
          </a:prstGeom>
        </p:spPr>
      </p:pic>
      <p:pic>
        <p:nvPicPr>
          <p:cNvPr id="5" name="Picture 12" descr="Fakultaeten_Kreis_SES.png">
            <a:extLst>
              <a:ext uri="{FF2B5EF4-FFF2-40B4-BE49-F238E27FC236}">
                <a16:creationId xmlns:a16="http://schemas.microsoft.com/office/drawing/2014/main" id="{FAAA9D74-63A3-14E2-B28D-3077E02777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025393">
            <a:off x="7215535" y="3260071"/>
            <a:ext cx="1152724" cy="459069"/>
          </a:xfrm>
          <a:prstGeom prst="rect">
            <a:avLst/>
          </a:prstGeom>
        </p:spPr>
      </p:pic>
    </p:spTree>
    <p:extLst>
      <p:ext uri="{BB962C8B-B14F-4D97-AF65-F5344CB8AC3E}">
        <p14:creationId xmlns:p14="http://schemas.microsoft.com/office/powerpoint/2010/main" val="142995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Inst_Collaboration_80.jp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80000" cy="6407999"/>
          </a:xfrm>
          <a:prstGeom prst="rect">
            <a:avLst/>
          </a:prstGeom>
        </p:spPr>
      </p:pic>
      <p:sp>
        <p:nvSpPr>
          <p:cNvPr id="14" name="ZoneTexte 19">
            <a:extLst>
              <a:ext uri="{FF2B5EF4-FFF2-40B4-BE49-F238E27FC236}">
                <a16:creationId xmlns:a16="http://schemas.microsoft.com/office/drawing/2014/main" id="{3217FFD5-51BB-7935-2FC9-4C28D29B0F4B}"/>
              </a:ext>
            </a:extLst>
          </p:cNvPr>
          <p:cNvSpPr txBox="1"/>
          <p:nvPr/>
        </p:nvSpPr>
        <p:spPr>
          <a:xfrm>
            <a:off x="323528" y="2852936"/>
            <a:ext cx="3546141" cy="1440160"/>
          </a:xfrm>
          <a:prstGeom prst="rect">
            <a:avLst/>
          </a:prstGeom>
          <a:noFill/>
        </p:spPr>
        <p:txBody>
          <a:bodyPr wrap="square" lIns="0" tIns="0" rIns="0" bIns="0" rtlCol="0" anchor="ctr">
            <a:noAutofit/>
          </a:bodyPr>
          <a:lstStyle/>
          <a:p>
            <a:r>
              <a:rPr lang="de-CH" sz="6000" dirty="0">
                <a:solidFill>
                  <a:srgbClr val="E4771D"/>
                </a:solidFill>
              </a:rPr>
              <a:t>SPITZEN-</a:t>
            </a:r>
            <a:r>
              <a:rPr lang="de-CH" sz="4300" dirty="0">
                <a:solidFill>
                  <a:srgbClr val="E4771D"/>
                </a:solidFill>
              </a:rPr>
              <a:t>FORSCHUNG</a:t>
            </a:r>
            <a:endParaRPr lang="fr-CH" sz="4300" dirty="0">
              <a:solidFill>
                <a:srgbClr val="E4771D"/>
              </a:solidFill>
            </a:endParaRPr>
          </a:p>
        </p:txBody>
      </p:sp>
      <p:grpSp>
        <p:nvGrpSpPr>
          <p:cNvPr id="24" name="Groupe 8">
            <a:extLst>
              <a:ext uri="{FF2B5EF4-FFF2-40B4-BE49-F238E27FC236}">
                <a16:creationId xmlns:a16="http://schemas.microsoft.com/office/drawing/2014/main" id="{C207C541-1D47-3CB8-26C8-18F54DDCBF07}"/>
              </a:ext>
            </a:extLst>
          </p:cNvPr>
          <p:cNvGrpSpPr/>
          <p:nvPr/>
        </p:nvGrpSpPr>
        <p:grpSpPr>
          <a:xfrm>
            <a:off x="4355976" y="938048"/>
            <a:ext cx="4608512" cy="1783447"/>
            <a:chOff x="4355976" y="1052735"/>
            <a:chExt cx="3672408" cy="1783447"/>
          </a:xfrm>
        </p:grpSpPr>
        <p:sp>
          <p:nvSpPr>
            <p:cNvPr id="25" name="TextBox 32">
              <a:extLst>
                <a:ext uri="{FF2B5EF4-FFF2-40B4-BE49-F238E27FC236}">
                  <a16:creationId xmlns:a16="http://schemas.microsoft.com/office/drawing/2014/main" id="{874D5E2A-4480-7303-46F8-249FF3766F03}"/>
                </a:ext>
              </a:extLst>
            </p:cNvPr>
            <p:cNvSpPr txBox="1"/>
            <p:nvPr/>
          </p:nvSpPr>
          <p:spPr>
            <a:xfrm>
              <a:off x="4499992" y="1052735"/>
              <a:ext cx="3528392" cy="1783447"/>
            </a:xfrm>
            <a:prstGeom prst="rect">
              <a:avLst/>
            </a:prstGeom>
            <a:noFill/>
          </p:spPr>
          <p:txBody>
            <a:bodyPr wrap="square" lIns="0" tIns="0" rIns="0" bIns="0" rtlCol="0">
              <a:noAutofit/>
            </a:bodyPr>
            <a:lstStyle/>
            <a:p>
              <a:r>
                <a:rPr lang="de-CH" sz="2800" dirty="0">
                  <a:solidFill>
                    <a:schemeClr val="bg1"/>
                  </a:solidFill>
                </a:rPr>
                <a:t>Nationaler Forschungsschwerpunkt (NFS)</a:t>
              </a:r>
              <a:br>
                <a:rPr lang="de-CH" sz="2800" dirty="0">
                  <a:solidFill>
                    <a:schemeClr val="bg1"/>
                  </a:solidFill>
                </a:rPr>
              </a:br>
              <a:r>
                <a:rPr lang="de-CH" sz="2800" dirty="0">
                  <a:solidFill>
                    <a:schemeClr val="bg1"/>
                  </a:solidFill>
                </a:rPr>
                <a:t>Bioinspirierte Materialien</a:t>
              </a:r>
              <a:endParaRPr lang="fr-CH" sz="2800" dirty="0">
                <a:solidFill>
                  <a:schemeClr val="bg1"/>
                </a:solidFill>
              </a:endParaRPr>
            </a:p>
          </p:txBody>
        </p:sp>
        <p:cxnSp>
          <p:nvCxnSpPr>
            <p:cNvPr id="26" name="Connecteur droit 4">
              <a:extLst>
                <a:ext uri="{FF2B5EF4-FFF2-40B4-BE49-F238E27FC236}">
                  <a16:creationId xmlns:a16="http://schemas.microsoft.com/office/drawing/2014/main" id="{85DFF399-9F30-64F0-27F9-3F01E5A85599}"/>
                </a:ext>
              </a:extLst>
            </p:cNvPr>
            <p:cNvCxnSpPr>
              <a:cxnSpLocks/>
            </p:cNvCxnSpPr>
            <p:nvPr/>
          </p:nvCxnSpPr>
          <p:spPr>
            <a:xfrm>
              <a:off x="4355976" y="1052735"/>
              <a:ext cx="0" cy="167579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7" name="Groupe 10">
            <a:extLst>
              <a:ext uri="{FF2B5EF4-FFF2-40B4-BE49-F238E27FC236}">
                <a16:creationId xmlns:a16="http://schemas.microsoft.com/office/drawing/2014/main" id="{6429E932-75DE-2396-A931-9034FB95DAA4}"/>
              </a:ext>
            </a:extLst>
          </p:cNvPr>
          <p:cNvGrpSpPr/>
          <p:nvPr/>
        </p:nvGrpSpPr>
        <p:grpSpPr>
          <a:xfrm>
            <a:off x="4357104" y="3313597"/>
            <a:ext cx="3672408" cy="871394"/>
            <a:chOff x="4427984" y="3212262"/>
            <a:chExt cx="2736304" cy="871394"/>
          </a:xfrm>
        </p:grpSpPr>
        <p:sp>
          <p:nvSpPr>
            <p:cNvPr id="28" name="TextBox 32">
              <a:extLst>
                <a:ext uri="{FF2B5EF4-FFF2-40B4-BE49-F238E27FC236}">
                  <a16:creationId xmlns:a16="http://schemas.microsoft.com/office/drawing/2014/main" id="{43FB0BF0-0D1F-63D1-D27D-8677843A5DA6}"/>
                </a:ext>
              </a:extLst>
            </p:cNvPr>
            <p:cNvSpPr txBox="1"/>
            <p:nvPr/>
          </p:nvSpPr>
          <p:spPr>
            <a:xfrm>
              <a:off x="4559281" y="3212262"/>
              <a:ext cx="2605007" cy="828449"/>
            </a:xfrm>
            <a:prstGeom prst="rect">
              <a:avLst/>
            </a:prstGeom>
            <a:noFill/>
          </p:spPr>
          <p:txBody>
            <a:bodyPr wrap="square" lIns="0" tIns="0" rIns="0" bIns="0" rtlCol="0">
              <a:noAutofit/>
            </a:bodyPr>
            <a:lstStyle/>
            <a:p>
              <a:r>
                <a:rPr lang="de-CH" sz="2800" dirty="0">
                  <a:solidFill>
                    <a:schemeClr val="bg1"/>
                  </a:solidFill>
                </a:rPr>
                <a:t>Institut für Mehrsprachigkeit</a:t>
              </a:r>
              <a:endParaRPr lang="fr-CH" sz="2800" dirty="0">
                <a:solidFill>
                  <a:schemeClr val="bg1"/>
                </a:solidFill>
              </a:endParaRPr>
            </a:p>
          </p:txBody>
        </p:sp>
        <p:cxnSp>
          <p:nvCxnSpPr>
            <p:cNvPr id="29" name="Connecteur droit 7">
              <a:extLst>
                <a:ext uri="{FF2B5EF4-FFF2-40B4-BE49-F238E27FC236}">
                  <a16:creationId xmlns:a16="http://schemas.microsoft.com/office/drawing/2014/main" id="{18299251-C77F-8733-8D2B-AB7D197D4EBE}"/>
                </a:ext>
              </a:extLst>
            </p:cNvPr>
            <p:cNvCxnSpPr>
              <a:cxnSpLocks/>
            </p:cNvCxnSpPr>
            <p:nvPr/>
          </p:nvCxnSpPr>
          <p:spPr>
            <a:xfrm>
              <a:off x="4427984" y="3255656"/>
              <a:ext cx="0" cy="82800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30" name="Groupe 5">
            <a:extLst>
              <a:ext uri="{FF2B5EF4-FFF2-40B4-BE49-F238E27FC236}">
                <a16:creationId xmlns:a16="http://schemas.microsoft.com/office/drawing/2014/main" id="{4B4FB9DE-754A-BBBB-E760-CF71FB48506D}"/>
              </a:ext>
            </a:extLst>
          </p:cNvPr>
          <p:cNvGrpSpPr/>
          <p:nvPr/>
        </p:nvGrpSpPr>
        <p:grpSpPr>
          <a:xfrm>
            <a:off x="4355976" y="4833248"/>
            <a:ext cx="3672408" cy="828000"/>
            <a:chOff x="4355976" y="4753249"/>
            <a:chExt cx="3672408" cy="828000"/>
          </a:xfrm>
        </p:grpSpPr>
        <p:sp>
          <p:nvSpPr>
            <p:cNvPr id="31" name="ZoneTexte 2">
              <a:extLst>
                <a:ext uri="{FF2B5EF4-FFF2-40B4-BE49-F238E27FC236}">
                  <a16:creationId xmlns:a16="http://schemas.microsoft.com/office/drawing/2014/main" id="{4C3FC135-252C-4282-0336-0BC8D7E3DE0E}"/>
                </a:ext>
              </a:extLst>
            </p:cNvPr>
            <p:cNvSpPr txBox="1"/>
            <p:nvPr/>
          </p:nvSpPr>
          <p:spPr>
            <a:xfrm>
              <a:off x="4532190" y="4798879"/>
              <a:ext cx="3496194" cy="710362"/>
            </a:xfrm>
            <a:prstGeom prst="rect">
              <a:avLst/>
            </a:prstGeom>
            <a:noFill/>
          </p:spPr>
          <p:txBody>
            <a:bodyPr wrap="square" lIns="0" tIns="0" rIns="0" bIns="0" rtlCol="0">
              <a:noAutofit/>
            </a:bodyPr>
            <a:lstStyle/>
            <a:p>
              <a:pPr>
                <a:lnSpc>
                  <a:spcPts val="2700"/>
                </a:lnSpc>
              </a:pPr>
              <a:r>
                <a:rPr lang="fr-CH" sz="2800" dirty="0">
                  <a:solidFill>
                    <a:schemeClr val="bg1"/>
                  </a:solidFill>
                </a:rPr>
                <a:t>ERC Grants:</a:t>
              </a:r>
            </a:p>
            <a:p>
              <a:r>
                <a:rPr lang="fr-CH" sz="2800" dirty="0" err="1">
                  <a:solidFill>
                    <a:schemeClr val="bg1"/>
                  </a:solidFill>
                </a:rPr>
                <a:t>Big</a:t>
              </a:r>
              <a:r>
                <a:rPr lang="fr-CH" sz="2800" dirty="0">
                  <a:solidFill>
                    <a:schemeClr val="bg1"/>
                  </a:solidFill>
                </a:rPr>
                <a:t> data, Schlaf, </a:t>
              </a:r>
              <a:r>
                <a:rPr lang="fr-CH" sz="2800" dirty="0" err="1">
                  <a:solidFill>
                    <a:schemeClr val="bg1"/>
                  </a:solidFill>
                </a:rPr>
                <a:t>Spiel</a:t>
              </a:r>
              <a:endParaRPr lang="fr-CH" sz="2800" dirty="0">
                <a:solidFill>
                  <a:schemeClr val="bg1"/>
                </a:solidFill>
              </a:endParaRPr>
            </a:p>
          </p:txBody>
        </p:sp>
        <p:cxnSp>
          <p:nvCxnSpPr>
            <p:cNvPr id="32" name="Connecteur droit 9">
              <a:extLst>
                <a:ext uri="{FF2B5EF4-FFF2-40B4-BE49-F238E27FC236}">
                  <a16:creationId xmlns:a16="http://schemas.microsoft.com/office/drawing/2014/main" id="{57CECFB4-2EDB-CF89-F03E-B8F1B07068C8}"/>
                </a:ext>
              </a:extLst>
            </p:cNvPr>
            <p:cNvCxnSpPr>
              <a:cxnSpLocks/>
            </p:cNvCxnSpPr>
            <p:nvPr/>
          </p:nvCxnSpPr>
          <p:spPr>
            <a:xfrm>
              <a:off x="4355976" y="4753249"/>
              <a:ext cx="0" cy="82800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198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_Foto_Kurze_Wege_ret_80.jp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80000" cy="6381328"/>
          </a:xfrm>
          <a:prstGeom prst="rect">
            <a:avLst/>
          </a:prstGeom>
        </p:spPr>
      </p:pic>
      <p:pic>
        <p:nvPicPr>
          <p:cNvPr id="6" name="Picture 5"/>
          <p:cNvPicPr>
            <a:picLocks noChangeAspect="1"/>
          </p:cNvPicPr>
          <p:nvPr/>
        </p:nvPicPr>
        <p:blipFill>
          <a:blip r:embed="rId4"/>
          <a:stretch>
            <a:fillRect/>
          </a:stretch>
        </p:blipFill>
        <p:spPr>
          <a:xfrm>
            <a:off x="4499992" y="4789140"/>
            <a:ext cx="800100" cy="800100"/>
          </a:xfrm>
          <a:prstGeom prst="rect">
            <a:avLst/>
          </a:prstGeom>
        </p:spPr>
      </p:pic>
      <p:grpSp>
        <p:nvGrpSpPr>
          <p:cNvPr id="3" name="Group 22">
            <a:extLst>
              <a:ext uri="{FF2B5EF4-FFF2-40B4-BE49-F238E27FC236}">
                <a16:creationId xmlns:a16="http://schemas.microsoft.com/office/drawing/2014/main" id="{18E9F1CA-E419-965D-E9A3-4DB8BECCDB1A}"/>
              </a:ext>
            </a:extLst>
          </p:cNvPr>
          <p:cNvGrpSpPr/>
          <p:nvPr/>
        </p:nvGrpSpPr>
        <p:grpSpPr>
          <a:xfrm>
            <a:off x="4355976" y="1052736"/>
            <a:ext cx="4788020" cy="2375818"/>
            <a:chOff x="4355976" y="1052736"/>
            <a:chExt cx="4788020" cy="2375818"/>
          </a:xfrm>
        </p:grpSpPr>
        <p:grpSp>
          <p:nvGrpSpPr>
            <p:cNvPr id="4" name="Group 3">
              <a:extLst>
                <a:ext uri="{FF2B5EF4-FFF2-40B4-BE49-F238E27FC236}">
                  <a16:creationId xmlns:a16="http://schemas.microsoft.com/office/drawing/2014/main" id="{B0583B4E-66F8-8FFE-7497-7279F858788E}"/>
                </a:ext>
              </a:extLst>
            </p:cNvPr>
            <p:cNvGrpSpPr/>
            <p:nvPr/>
          </p:nvGrpSpPr>
          <p:grpSpPr>
            <a:xfrm>
              <a:off x="4355976" y="1052736"/>
              <a:ext cx="4788020" cy="2375818"/>
              <a:chOff x="4355976" y="1052736"/>
              <a:chExt cx="4788020" cy="2375818"/>
            </a:xfrm>
          </p:grpSpPr>
          <p:sp>
            <p:nvSpPr>
              <p:cNvPr id="14" name="TextBox 32">
                <a:extLst>
                  <a:ext uri="{FF2B5EF4-FFF2-40B4-BE49-F238E27FC236}">
                    <a16:creationId xmlns:a16="http://schemas.microsoft.com/office/drawing/2014/main" id="{FBDB93D5-C8FD-EB59-4125-28BC81A1D05F}"/>
                  </a:ext>
                </a:extLst>
              </p:cNvPr>
              <p:cNvSpPr txBox="1"/>
              <p:nvPr/>
            </p:nvSpPr>
            <p:spPr>
              <a:xfrm>
                <a:off x="4499991" y="1066487"/>
                <a:ext cx="4644005" cy="777136"/>
              </a:xfrm>
              <a:prstGeom prst="rect">
                <a:avLst/>
              </a:prstGeom>
              <a:noFill/>
            </p:spPr>
            <p:txBody>
              <a:bodyPr wrap="square" lIns="0" tIns="0" rIns="0" bIns="0" rtlCol="0">
                <a:spAutoFit/>
              </a:bodyPr>
              <a:lstStyle/>
              <a:p>
                <a:pPr>
                  <a:lnSpc>
                    <a:spcPts val="2700"/>
                  </a:lnSpc>
                </a:pPr>
                <a:r>
                  <a:rPr lang="fr-CH" sz="2800" dirty="0" err="1">
                    <a:solidFill>
                      <a:schemeClr val="bg1"/>
                    </a:solidFill>
                  </a:rPr>
                  <a:t>Zugängliche</a:t>
                </a:r>
                <a:r>
                  <a:rPr lang="fr-CH" sz="2800" dirty="0">
                    <a:solidFill>
                      <a:schemeClr val="bg1"/>
                    </a:solidFill>
                  </a:rPr>
                  <a:t> </a:t>
                </a:r>
              </a:p>
              <a:p>
                <a:r>
                  <a:rPr lang="fr-CH" sz="2800" dirty="0" err="1">
                    <a:solidFill>
                      <a:schemeClr val="bg1"/>
                    </a:solidFill>
                  </a:rPr>
                  <a:t>Professor_innen</a:t>
                </a:r>
                <a:endParaRPr lang="en-US" sz="2800" dirty="0">
                  <a:solidFill>
                    <a:schemeClr val="bg1"/>
                  </a:solidFill>
                </a:endParaRPr>
              </a:p>
            </p:txBody>
          </p:sp>
          <p:cxnSp>
            <p:nvCxnSpPr>
              <p:cNvPr id="15" name="Connecteur droit 4">
                <a:extLst>
                  <a:ext uri="{FF2B5EF4-FFF2-40B4-BE49-F238E27FC236}">
                    <a16:creationId xmlns:a16="http://schemas.microsoft.com/office/drawing/2014/main" id="{50BEFF2E-4BDB-66EB-0988-AA6A5A3727AD}"/>
                  </a:ext>
                </a:extLst>
              </p:cNvPr>
              <p:cNvCxnSpPr>
                <a:cxnSpLocks/>
              </p:cNvCxnSpPr>
              <p:nvPr/>
            </p:nvCxnSpPr>
            <p:spPr>
              <a:xfrm>
                <a:off x="4355976" y="1052736"/>
                <a:ext cx="0" cy="36000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 name="Connecteur droit 4">
                <a:extLst>
                  <a:ext uri="{FF2B5EF4-FFF2-40B4-BE49-F238E27FC236}">
                    <a16:creationId xmlns:a16="http://schemas.microsoft.com/office/drawing/2014/main" id="{C49B87EA-CEF4-C892-BA57-1A284D0FD0A7}"/>
                  </a:ext>
                </a:extLst>
              </p:cNvPr>
              <p:cNvCxnSpPr>
                <a:cxnSpLocks/>
              </p:cNvCxnSpPr>
              <p:nvPr/>
            </p:nvCxnSpPr>
            <p:spPr>
              <a:xfrm>
                <a:off x="4355976" y="2173223"/>
                <a:ext cx="0" cy="36000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DE2F44D-27DD-7B47-3A1F-2824BD65E564}"/>
                  </a:ext>
                </a:extLst>
              </p:cNvPr>
              <p:cNvCxnSpPr>
                <a:cxnSpLocks/>
              </p:cNvCxnSpPr>
              <p:nvPr/>
            </p:nvCxnSpPr>
            <p:spPr>
              <a:xfrm>
                <a:off x="4355976" y="3068554"/>
                <a:ext cx="0" cy="36000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3" name="TextBox 32">
              <a:extLst>
                <a:ext uri="{FF2B5EF4-FFF2-40B4-BE49-F238E27FC236}">
                  <a16:creationId xmlns:a16="http://schemas.microsoft.com/office/drawing/2014/main" id="{CC201456-274C-8647-69E1-064C3C721595}"/>
                </a:ext>
              </a:extLst>
            </p:cNvPr>
            <p:cNvSpPr txBox="1"/>
            <p:nvPr/>
          </p:nvSpPr>
          <p:spPr>
            <a:xfrm>
              <a:off x="4499992" y="2186975"/>
              <a:ext cx="4239596" cy="346249"/>
            </a:xfrm>
            <a:prstGeom prst="rect">
              <a:avLst/>
            </a:prstGeom>
            <a:noFill/>
          </p:spPr>
          <p:txBody>
            <a:bodyPr wrap="square" lIns="0" tIns="0" rIns="0" bIns="0" rtlCol="0">
              <a:spAutoFit/>
            </a:bodyPr>
            <a:lstStyle/>
            <a:p>
              <a:pPr>
                <a:lnSpc>
                  <a:spcPts val="2700"/>
                </a:lnSpc>
              </a:pPr>
              <a:r>
                <a:rPr lang="fr-CH" sz="2800" dirty="0">
                  <a:solidFill>
                    <a:schemeClr val="bg1"/>
                  </a:solidFill>
                </a:rPr>
                <a:t>Hohe </a:t>
              </a:r>
              <a:r>
                <a:rPr lang="fr-CH" sz="2800" dirty="0" err="1">
                  <a:solidFill>
                    <a:schemeClr val="bg1"/>
                  </a:solidFill>
                </a:rPr>
                <a:t>Lebensqualität</a:t>
              </a:r>
              <a:endParaRPr lang="en-US" sz="2800" dirty="0">
                <a:solidFill>
                  <a:schemeClr val="bg1"/>
                </a:solidFill>
              </a:endParaRPr>
            </a:p>
          </p:txBody>
        </p:sp>
        <p:sp>
          <p:nvSpPr>
            <p:cNvPr id="11" name="TextBox 32">
              <a:extLst>
                <a:ext uri="{FF2B5EF4-FFF2-40B4-BE49-F238E27FC236}">
                  <a16:creationId xmlns:a16="http://schemas.microsoft.com/office/drawing/2014/main" id="{4C038DF2-86A6-04CE-C854-3261F40DE1ED}"/>
                </a:ext>
              </a:extLst>
            </p:cNvPr>
            <p:cNvSpPr txBox="1"/>
            <p:nvPr/>
          </p:nvSpPr>
          <p:spPr>
            <a:xfrm>
              <a:off x="4499992" y="3079463"/>
              <a:ext cx="4239596" cy="346249"/>
            </a:xfrm>
            <a:prstGeom prst="rect">
              <a:avLst/>
            </a:prstGeom>
            <a:noFill/>
          </p:spPr>
          <p:txBody>
            <a:bodyPr wrap="square" lIns="0" tIns="0" rIns="0" bIns="0" rtlCol="0">
              <a:spAutoFit/>
            </a:bodyPr>
            <a:lstStyle/>
            <a:p>
              <a:pPr>
                <a:lnSpc>
                  <a:spcPts val="2700"/>
                </a:lnSpc>
              </a:pPr>
              <a:r>
                <a:rPr lang="fr-CH" sz="2800" dirty="0" err="1">
                  <a:solidFill>
                    <a:schemeClr val="bg1"/>
                  </a:solidFill>
                </a:rPr>
                <a:t>Netzwerke</a:t>
              </a:r>
              <a:r>
                <a:rPr lang="fr-CH" sz="2800" dirty="0">
                  <a:solidFill>
                    <a:schemeClr val="bg1"/>
                  </a:solidFill>
                </a:rPr>
                <a:t> </a:t>
              </a:r>
              <a:r>
                <a:rPr lang="fr-CH" sz="2800" dirty="0" err="1">
                  <a:solidFill>
                    <a:schemeClr val="bg1"/>
                  </a:solidFill>
                </a:rPr>
                <a:t>für</a:t>
              </a:r>
              <a:r>
                <a:rPr lang="fr-CH" sz="2800" dirty="0">
                  <a:solidFill>
                    <a:schemeClr val="bg1"/>
                  </a:solidFill>
                </a:rPr>
                <a:t> die </a:t>
              </a:r>
              <a:r>
                <a:rPr lang="fr-CH" sz="2800" dirty="0" err="1">
                  <a:solidFill>
                    <a:schemeClr val="bg1"/>
                  </a:solidFill>
                </a:rPr>
                <a:t>Zukunft</a:t>
              </a:r>
              <a:endParaRPr lang="en-US" sz="2800" dirty="0">
                <a:solidFill>
                  <a:schemeClr val="bg1"/>
                </a:solidFill>
              </a:endParaRPr>
            </a:p>
          </p:txBody>
        </p:sp>
      </p:grpSp>
      <p:sp>
        <p:nvSpPr>
          <p:cNvPr id="18" name="ZoneTexte 19">
            <a:extLst>
              <a:ext uri="{FF2B5EF4-FFF2-40B4-BE49-F238E27FC236}">
                <a16:creationId xmlns:a16="http://schemas.microsoft.com/office/drawing/2014/main" id="{65C1C026-D86C-50D6-3E6A-1A048789D14C}"/>
              </a:ext>
            </a:extLst>
          </p:cNvPr>
          <p:cNvSpPr txBox="1"/>
          <p:nvPr/>
        </p:nvSpPr>
        <p:spPr>
          <a:xfrm>
            <a:off x="395536" y="548680"/>
            <a:ext cx="3600400" cy="1700808"/>
          </a:xfrm>
          <a:prstGeom prst="rect">
            <a:avLst/>
          </a:prstGeom>
          <a:noFill/>
        </p:spPr>
        <p:txBody>
          <a:bodyPr wrap="square" lIns="0" tIns="0" rIns="0" bIns="0" rtlCol="0" anchor="ctr">
            <a:noAutofit/>
          </a:bodyPr>
          <a:lstStyle/>
          <a:p>
            <a:r>
              <a:rPr lang="de-CH" sz="5000" dirty="0">
                <a:solidFill>
                  <a:srgbClr val="E4771D"/>
                </a:solidFill>
              </a:rPr>
              <a:t>Persönlicher</a:t>
            </a:r>
            <a:r>
              <a:rPr lang="de-CH" sz="6000" dirty="0">
                <a:solidFill>
                  <a:srgbClr val="E4771D"/>
                </a:solidFill>
              </a:rPr>
              <a:t> </a:t>
            </a:r>
            <a:r>
              <a:rPr lang="de-CH" sz="8100" dirty="0">
                <a:solidFill>
                  <a:srgbClr val="E4771D"/>
                </a:solidFill>
              </a:rPr>
              <a:t>Kontakt</a:t>
            </a:r>
            <a:endParaRPr lang="fr-CH" sz="8100" dirty="0">
              <a:solidFill>
                <a:srgbClr val="E4771D"/>
              </a:solidFill>
            </a:endParaRPr>
          </a:p>
        </p:txBody>
      </p:sp>
    </p:spTree>
    <p:extLst>
      <p:ext uri="{BB962C8B-B14F-4D97-AF65-F5344CB8AC3E}">
        <p14:creationId xmlns:p14="http://schemas.microsoft.com/office/powerpoint/2010/main" val="25554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7</a:t>
            </a:fld>
            <a:endParaRPr lang="de-CH" dirty="0"/>
          </a:p>
        </p:txBody>
      </p:sp>
      <p:sp>
        <p:nvSpPr>
          <p:cNvPr id="6" name="ZoneTexte 18"/>
          <p:cNvSpPr txBox="1"/>
          <p:nvPr/>
        </p:nvSpPr>
        <p:spPr>
          <a:xfrm>
            <a:off x="7740352" y="5733256"/>
            <a:ext cx="648072" cy="576064"/>
          </a:xfrm>
          <a:prstGeom prst="rect">
            <a:avLst/>
          </a:prstGeom>
          <a:noFill/>
        </p:spPr>
        <p:txBody>
          <a:bodyPr wrap="square" lIns="0" tIns="0" rIns="0" bIns="0" rtlCol="0">
            <a:noAutofit/>
          </a:bodyPr>
          <a:lstStyle/>
          <a:p>
            <a:r>
              <a:rPr lang="fr-FR" sz="1400" dirty="0">
                <a:solidFill>
                  <a:srgbClr val="E4771D"/>
                </a:solidFill>
                <a:latin typeface="Arial"/>
                <a:cs typeface="Arial"/>
              </a:rPr>
              <a:t>FR </a:t>
            </a:r>
            <a:br>
              <a:rPr lang="fr-FR" sz="1400" dirty="0">
                <a:solidFill>
                  <a:srgbClr val="E4771D"/>
                </a:solidFill>
                <a:latin typeface="Arial"/>
                <a:cs typeface="Arial"/>
              </a:rPr>
            </a:br>
            <a:r>
              <a:rPr lang="fr-FR" sz="1400" dirty="0">
                <a:solidFill>
                  <a:srgbClr val="E4771D"/>
                </a:solidFill>
                <a:latin typeface="Arial"/>
                <a:cs typeface="Arial"/>
              </a:rPr>
              <a:t>27,5%</a:t>
            </a:r>
          </a:p>
        </p:txBody>
      </p:sp>
      <p:sp>
        <p:nvSpPr>
          <p:cNvPr id="14" name="ZoneTexte 19">
            <a:extLst>
              <a:ext uri="{FF2B5EF4-FFF2-40B4-BE49-F238E27FC236}">
                <a16:creationId xmlns:a16="http://schemas.microsoft.com/office/drawing/2014/main" id="{01828413-EA24-5E3F-2A0A-2B99DC508D27}"/>
              </a:ext>
            </a:extLst>
          </p:cNvPr>
          <p:cNvSpPr txBox="1"/>
          <p:nvPr/>
        </p:nvSpPr>
        <p:spPr>
          <a:xfrm>
            <a:off x="323528" y="206782"/>
            <a:ext cx="8496944" cy="1368152"/>
          </a:xfrm>
          <a:prstGeom prst="rect">
            <a:avLst/>
          </a:prstGeom>
          <a:noFill/>
        </p:spPr>
        <p:txBody>
          <a:bodyPr wrap="square" lIns="0" tIns="0" rIns="0" bIns="0" rtlCol="0" anchor="t">
            <a:noAutofit/>
          </a:bodyPr>
          <a:lstStyle/>
          <a:p>
            <a:pPr algn="ctr" rtl="0">
              <a:defRPr sz="1400" b="0" i="0" u="none" strike="noStrike" kern="1200" spc="0" baseline="0">
                <a:solidFill>
                  <a:sysClr val="windowText" lastClr="000000">
                    <a:lumMod val="65000"/>
                    <a:lumOff val="35000"/>
                  </a:sysClr>
                </a:solidFill>
                <a:latin typeface="+mn-lt"/>
                <a:ea typeface="+mn-ea"/>
                <a:cs typeface="+mn-cs"/>
              </a:defRPr>
            </a:pPr>
            <a:r>
              <a:rPr lang="de-CH" sz="3200" dirty="0">
                <a:solidFill>
                  <a:srgbClr val="E4771D"/>
                </a:solidFill>
              </a:rPr>
              <a:t>Einfluss der Studierenden auf das Stadtbild*</a:t>
            </a:r>
          </a:p>
        </p:txBody>
      </p:sp>
      <p:pic>
        <p:nvPicPr>
          <p:cNvPr id="19" name="Grafik 18" descr="Ein Bild, das Text, Screenshot, Schrift, Reihe enthält.&#10;&#10;Automatisch generierte Beschreibung">
            <a:extLst>
              <a:ext uri="{FF2B5EF4-FFF2-40B4-BE49-F238E27FC236}">
                <a16:creationId xmlns:a16="http://schemas.microsoft.com/office/drawing/2014/main" id="{EEFE77BE-B7CC-9154-E6E6-066063B00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62" y="1205112"/>
            <a:ext cx="7772400" cy="4238423"/>
          </a:xfrm>
          <a:prstGeom prst="rect">
            <a:avLst/>
          </a:prstGeom>
        </p:spPr>
      </p:pic>
      <p:pic>
        <p:nvPicPr>
          <p:cNvPr id="21" name="Grafik 20" descr="Ein Bild, das Screenshot, Design enthält.&#10;&#10;Automatisch generierte Beschreibung">
            <a:extLst>
              <a:ext uri="{FF2B5EF4-FFF2-40B4-BE49-F238E27FC236}">
                <a16:creationId xmlns:a16="http://schemas.microsoft.com/office/drawing/2014/main" id="{8654332D-C8B1-8257-CFEC-BDBE77621A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652" y="3540348"/>
            <a:ext cx="5693899" cy="1976884"/>
          </a:xfrm>
          <a:prstGeom prst="rect">
            <a:avLst/>
          </a:prstGeom>
        </p:spPr>
      </p:pic>
      <p:pic>
        <p:nvPicPr>
          <p:cNvPr id="23" name="Grafik 22">
            <a:extLst>
              <a:ext uri="{FF2B5EF4-FFF2-40B4-BE49-F238E27FC236}">
                <a16:creationId xmlns:a16="http://schemas.microsoft.com/office/drawing/2014/main" id="{CA1FCFAA-A0A4-ED67-B06F-479960FF32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3640" y="1619856"/>
            <a:ext cx="334744" cy="3897376"/>
          </a:xfrm>
          <a:prstGeom prst="rect">
            <a:avLst/>
          </a:prstGeom>
        </p:spPr>
      </p:pic>
      <p:sp>
        <p:nvSpPr>
          <p:cNvPr id="25" name="ZoneTexte 18">
            <a:extLst>
              <a:ext uri="{FF2B5EF4-FFF2-40B4-BE49-F238E27FC236}">
                <a16:creationId xmlns:a16="http://schemas.microsoft.com/office/drawing/2014/main" id="{9215B6DB-BE39-C705-16BA-E8F4944CE7D5}"/>
              </a:ext>
            </a:extLst>
          </p:cNvPr>
          <p:cNvSpPr txBox="1"/>
          <p:nvPr/>
        </p:nvSpPr>
        <p:spPr>
          <a:xfrm>
            <a:off x="7065533" y="5733256"/>
            <a:ext cx="648072" cy="576064"/>
          </a:xfrm>
          <a:prstGeom prst="rect">
            <a:avLst/>
          </a:prstGeom>
          <a:noFill/>
        </p:spPr>
        <p:txBody>
          <a:bodyPr wrap="square" lIns="0" tIns="0" rIns="0" bIns="0" rtlCol="0">
            <a:noAutofit/>
          </a:bodyPr>
          <a:lstStyle/>
          <a:p>
            <a:r>
              <a:rPr lang="fr-FR" sz="1400" dirty="0">
                <a:solidFill>
                  <a:schemeClr val="bg1"/>
                </a:solidFill>
                <a:latin typeface="Arial"/>
                <a:cs typeface="Arial"/>
              </a:rPr>
              <a:t>BE</a:t>
            </a:r>
          </a:p>
          <a:p>
            <a:r>
              <a:rPr lang="fr-FR" sz="1400" dirty="0">
                <a:solidFill>
                  <a:schemeClr val="bg1"/>
                </a:solidFill>
                <a:latin typeface="Arial"/>
                <a:cs typeface="Arial"/>
              </a:rPr>
              <a:t>13,5%</a:t>
            </a:r>
          </a:p>
        </p:txBody>
      </p:sp>
      <p:sp>
        <p:nvSpPr>
          <p:cNvPr id="26" name="ZoneTexte 18">
            <a:extLst>
              <a:ext uri="{FF2B5EF4-FFF2-40B4-BE49-F238E27FC236}">
                <a16:creationId xmlns:a16="http://schemas.microsoft.com/office/drawing/2014/main" id="{0D5087E9-B0E7-842B-F398-4A98E36A8EEA}"/>
              </a:ext>
            </a:extLst>
          </p:cNvPr>
          <p:cNvSpPr txBox="1"/>
          <p:nvPr/>
        </p:nvSpPr>
        <p:spPr>
          <a:xfrm>
            <a:off x="6372200" y="5733256"/>
            <a:ext cx="648072" cy="576064"/>
          </a:xfrm>
          <a:prstGeom prst="rect">
            <a:avLst/>
          </a:prstGeom>
          <a:noFill/>
        </p:spPr>
        <p:txBody>
          <a:bodyPr wrap="square" lIns="0" tIns="0" rIns="0" bIns="0" rtlCol="0">
            <a:noAutofit/>
          </a:bodyPr>
          <a:lstStyle/>
          <a:p>
            <a:r>
              <a:rPr lang="fr-FR" sz="1400" dirty="0">
                <a:solidFill>
                  <a:schemeClr val="bg1"/>
                </a:solidFill>
                <a:latin typeface="Arial"/>
                <a:cs typeface="Arial"/>
              </a:rPr>
              <a:t>SG</a:t>
            </a:r>
          </a:p>
          <a:p>
            <a:r>
              <a:rPr lang="fr-FR" sz="1400" dirty="0">
                <a:solidFill>
                  <a:schemeClr val="bg1"/>
                </a:solidFill>
                <a:latin typeface="Arial"/>
                <a:cs typeface="Arial"/>
              </a:rPr>
              <a:t>13,1%</a:t>
            </a:r>
          </a:p>
        </p:txBody>
      </p:sp>
      <p:sp>
        <p:nvSpPr>
          <p:cNvPr id="27" name="ZoneTexte 18">
            <a:extLst>
              <a:ext uri="{FF2B5EF4-FFF2-40B4-BE49-F238E27FC236}">
                <a16:creationId xmlns:a16="http://schemas.microsoft.com/office/drawing/2014/main" id="{A9994F8C-3080-6E74-7D81-7222E3F18C84}"/>
              </a:ext>
            </a:extLst>
          </p:cNvPr>
          <p:cNvSpPr txBox="1"/>
          <p:nvPr/>
        </p:nvSpPr>
        <p:spPr>
          <a:xfrm>
            <a:off x="5693969" y="5733256"/>
            <a:ext cx="648072" cy="576064"/>
          </a:xfrm>
          <a:prstGeom prst="rect">
            <a:avLst/>
          </a:prstGeom>
          <a:noFill/>
        </p:spPr>
        <p:txBody>
          <a:bodyPr wrap="square" lIns="0" tIns="0" rIns="0" bIns="0" rtlCol="0">
            <a:noAutofit/>
          </a:bodyPr>
          <a:lstStyle/>
          <a:p>
            <a:r>
              <a:rPr lang="fr-FR" sz="1400" dirty="0">
                <a:solidFill>
                  <a:schemeClr val="bg1"/>
                </a:solidFill>
                <a:latin typeface="Arial"/>
                <a:cs typeface="Arial"/>
              </a:rPr>
              <a:t>LS</a:t>
            </a:r>
          </a:p>
          <a:p>
            <a:r>
              <a:rPr lang="fr-FR" sz="1400" dirty="0">
                <a:solidFill>
                  <a:schemeClr val="bg1"/>
                </a:solidFill>
                <a:latin typeface="Arial"/>
                <a:cs typeface="Arial"/>
              </a:rPr>
              <a:t>12%</a:t>
            </a:r>
          </a:p>
        </p:txBody>
      </p:sp>
      <p:sp>
        <p:nvSpPr>
          <p:cNvPr id="28" name="ZoneTexte 18">
            <a:extLst>
              <a:ext uri="{FF2B5EF4-FFF2-40B4-BE49-F238E27FC236}">
                <a16:creationId xmlns:a16="http://schemas.microsoft.com/office/drawing/2014/main" id="{2950CEB8-1207-29C4-FD55-81383FC472A0}"/>
              </a:ext>
            </a:extLst>
          </p:cNvPr>
          <p:cNvSpPr txBox="1"/>
          <p:nvPr/>
        </p:nvSpPr>
        <p:spPr>
          <a:xfrm>
            <a:off x="5033905" y="5733256"/>
            <a:ext cx="648072" cy="576064"/>
          </a:xfrm>
          <a:prstGeom prst="rect">
            <a:avLst/>
          </a:prstGeom>
          <a:noFill/>
        </p:spPr>
        <p:txBody>
          <a:bodyPr wrap="square" lIns="0" tIns="0" rIns="0" bIns="0" rtlCol="0">
            <a:noAutofit/>
          </a:bodyPr>
          <a:lstStyle/>
          <a:p>
            <a:r>
              <a:rPr lang="fr-FR" sz="1400" dirty="0">
                <a:solidFill>
                  <a:schemeClr val="bg1"/>
                </a:solidFill>
                <a:latin typeface="Arial"/>
                <a:cs typeface="Arial"/>
              </a:rPr>
              <a:t>NE</a:t>
            </a:r>
          </a:p>
          <a:p>
            <a:r>
              <a:rPr lang="fr-FR" sz="1400" dirty="0">
                <a:solidFill>
                  <a:schemeClr val="bg1"/>
                </a:solidFill>
                <a:latin typeface="Arial"/>
                <a:cs typeface="Arial"/>
              </a:rPr>
              <a:t>9,8%</a:t>
            </a:r>
          </a:p>
        </p:txBody>
      </p:sp>
      <p:sp>
        <p:nvSpPr>
          <p:cNvPr id="29" name="ZoneTexte 18">
            <a:extLst>
              <a:ext uri="{FF2B5EF4-FFF2-40B4-BE49-F238E27FC236}">
                <a16:creationId xmlns:a16="http://schemas.microsoft.com/office/drawing/2014/main" id="{594BA486-A880-FC12-6AE9-CA02568C85FF}"/>
              </a:ext>
            </a:extLst>
          </p:cNvPr>
          <p:cNvSpPr txBox="1"/>
          <p:nvPr/>
        </p:nvSpPr>
        <p:spPr>
          <a:xfrm>
            <a:off x="4355976" y="5733256"/>
            <a:ext cx="648072" cy="576064"/>
          </a:xfrm>
          <a:prstGeom prst="rect">
            <a:avLst/>
          </a:prstGeom>
          <a:noFill/>
        </p:spPr>
        <p:txBody>
          <a:bodyPr wrap="square" lIns="0" tIns="0" rIns="0" bIns="0" rtlCol="0">
            <a:noAutofit/>
          </a:bodyPr>
          <a:lstStyle/>
          <a:p>
            <a:r>
              <a:rPr lang="fr-FR" sz="1400" dirty="0">
                <a:solidFill>
                  <a:schemeClr val="bg1"/>
                </a:solidFill>
                <a:latin typeface="Arial"/>
                <a:cs typeface="Arial"/>
              </a:rPr>
              <a:t>GE</a:t>
            </a:r>
          </a:p>
          <a:p>
            <a:r>
              <a:rPr lang="fr-FR" sz="1400" dirty="0">
                <a:solidFill>
                  <a:schemeClr val="bg1"/>
                </a:solidFill>
                <a:latin typeface="Arial"/>
                <a:cs typeface="Arial"/>
              </a:rPr>
              <a:t>8,8%</a:t>
            </a:r>
          </a:p>
        </p:txBody>
      </p:sp>
      <p:sp>
        <p:nvSpPr>
          <p:cNvPr id="30" name="ZoneTexte 18">
            <a:extLst>
              <a:ext uri="{FF2B5EF4-FFF2-40B4-BE49-F238E27FC236}">
                <a16:creationId xmlns:a16="http://schemas.microsoft.com/office/drawing/2014/main" id="{5C341889-2615-FD95-4AA6-01593CF44D17}"/>
              </a:ext>
            </a:extLst>
          </p:cNvPr>
          <p:cNvSpPr txBox="1"/>
          <p:nvPr/>
        </p:nvSpPr>
        <p:spPr>
          <a:xfrm>
            <a:off x="3707904" y="5733256"/>
            <a:ext cx="648072" cy="576064"/>
          </a:xfrm>
          <a:prstGeom prst="rect">
            <a:avLst/>
          </a:prstGeom>
          <a:noFill/>
        </p:spPr>
        <p:txBody>
          <a:bodyPr wrap="square" lIns="0" tIns="0" rIns="0" bIns="0" rtlCol="0">
            <a:noAutofit/>
          </a:bodyPr>
          <a:lstStyle/>
          <a:p>
            <a:r>
              <a:rPr lang="fr-FR" sz="1400" dirty="0">
                <a:solidFill>
                  <a:schemeClr val="bg1"/>
                </a:solidFill>
                <a:latin typeface="Arial"/>
                <a:cs typeface="Arial"/>
              </a:rPr>
              <a:t>BS</a:t>
            </a:r>
          </a:p>
          <a:p>
            <a:r>
              <a:rPr lang="fr-FR" sz="1400" dirty="0">
                <a:solidFill>
                  <a:schemeClr val="bg1"/>
                </a:solidFill>
                <a:latin typeface="Arial"/>
                <a:cs typeface="Arial"/>
              </a:rPr>
              <a:t>7,7%</a:t>
            </a:r>
          </a:p>
        </p:txBody>
      </p:sp>
      <p:sp>
        <p:nvSpPr>
          <p:cNvPr id="31" name="ZoneTexte 18">
            <a:extLst>
              <a:ext uri="{FF2B5EF4-FFF2-40B4-BE49-F238E27FC236}">
                <a16:creationId xmlns:a16="http://schemas.microsoft.com/office/drawing/2014/main" id="{0EDE3573-2AA7-4245-127C-843FAF3ECFB9}"/>
              </a:ext>
            </a:extLst>
          </p:cNvPr>
          <p:cNvSpPr txBox="1"/>
          <p:nvPr/>
        </p:nvSpPr>
        <p:spPr>
          <a:xfrm>
            <a:off x="2987824" y="5733256"/>
            <a:ext cx="648072" cy="576064"/>
          </a:xfrm>
          <a:prstGeom prst="rect">
            <a:avLst/>
          </a:prstGeom>
          <a:noFill/>
        </p:spPr>
        <p:txBody>
          <a:bodyPr wrap="square" lIns="0" tIns="0" rIns="0" bIns="0" rtlCol="0">
            <a:noAutofit/>
          </a:bodyPr>
          <a:lstStyle/>
          <a:p>
            <a:r>
              <a:rPr lang="fr-FR" sz="1400" dirty="0">
                <a:solidFill>
                  <a:schemeClr val="bg1"/>
                </a:solidFill>
                <a:latin typeface="Arial"/>
                <a:cs typeface="Arial"/>
              </a:rPr>
              <a:t>UZH</a:t>
            </a:r>
          </a:p>
          <a:p>
            <a:r>
              <a:rPr lang="fr-FR" sz="1400" dirty="0">
                <a:solidFill>
                  <a:schemeClr val="bg1"/>
                </a:solidFill>
                <a:latin typeface="Arial"/>
                <a:cs typeface="Arial"/>
              </a:rPr>
              <a:t>6,7%</a:t>
            </a:r>
          </a:p>
        </p:txBody>
      </p:sp>
      <p:sp>
        <p:nvSpPr>
          <p:cNvPr id="32" name="ZoneTexte 18">
            <a:extLst>
              <a:ext uri="{FF2B5EF4-FFF2-40B4-BE49-F238E27FC236}">
                <a16:creationId xmlns:a16="http://schemas.microsoft.com/office/drawing/2014/main" id="{DC0CCDF9-7EF3-DA8A-4EB3-69D41EF6FFDE}"/>
              </a:ext>
            </a:extLst>
          </p:cNvPr>
          <p:cNvSpPr txBox="1"/>
          <p:nvPr/>
        </p:nvSpPr>
        <p:spPr>
          <a:xfrm>
            <a:off x="2333816" y="5733256"/>
            <a:ext cx="648072" cy="576064"/>
          </a:xfrm>
          <a:prstGeom prst="rect">
            <a:avLst/>
          </a:prstGeom>
          <a:noFill/>
        </p:spPr>
        <p:txBody>
          <a:bodyPr wrap="square" lIns="0" tIns="0" rIns="0" bIns="0" rtlCol="0">
            <a:noAutofit/>
          </a:bodyPr>
          <a:lstStyle/>
          <a:p>
            <a:r>
              <a:rPr lang="fr-FR" sz="1400" dirty="0">
                <a:solidFill>
                  <a:schemeClr val="bg1"/>
                </a:solidFill>
                <a:latin typeface="Arial"/>
                <a:cs typeface="Arial"/>
              </a:rPr>
              <a:t>USI</a:t>
            </a:r>
          </a:p>
          <a:p>
            <a:r>
              <a:rPr lang="fr-FR" sz="1400" dirty="0">
                <a:solidFill>
                  <a:schemeClr val="bg1"/>
                </a:solidFill>
                <a:latin typeface="Arial"/>
                <a:cs typeface="Arial"/>
              </a:rPr>
              <a:t>6,7%</a:t>
            </a:r>
          </a:p>
        </p:txBody>
      </p:sp>
      <p:sp>
        <p:nvSpPr>
          <p:cNvPr id="33" name="ZoneTexte 18">
            <a:extLst>
              <a:ext uri="{FF2B5EF4-FFF2-40B4-BE49-F238E27FC236}">
                <a16:creationId xmlns:a16="http://schemas.microsoft.com/office/drawing/2014/main" id="{8DBAA288-F87A-70E9-3B27-54B9923D8786}"/>
              </a:ext>
            </a:extLst>
          </p:cNvPr>
          <p:cNvSpPr txBox="1"/>
          <p:nvPr/>
        </p:nvSpPr>
        <p:spPr>
          <a:xfrm>
            <a:off x="1631363" y="5733256"/>
            <a:ext cx="648072" cy="576064"/>
          </a:xfrm>
          <a:prstGeom prst="rect">
            <a:avLst/>
          </a:prstGeom>
          <a:noFill/>
        </p:spPr>
        <p:txBody>
          <a:bodyPr wrap="square" lIns="0" tIns="0" rIns="0" bIns="0" rtlCol="0">
            <a:noAutofit/>
          </a:bodyPr>
          <a:lstStyle/>
          <a:p>
            <a:r>
              <a:rPr lang="fr-FR" sz="1400" dirty="0">
                <a:solidFill>
                  <a:schemeClr val="bg1"/>
                </a:solidFill>
                <a:latin typeface="Arial"/>
                <a:cs typeface="Arial"/>
              </a:rPr>
              <a:t>LU</a:t>
            </a:r>
          </a:p>
          <a:p>
            <a:r>
              <a:rPr lang="fr-FR" sz="1400" dirty="0">
                <a:solidFill>
                  <a:schemeClr val="bg1"/>
                </a:solidFill>
                <a:latin typeface="Arial"/>
                <a:cs typeface="Arial"/>
              </a:rPr>
              <a:t>4,1%</a:t>
            </a:r>
          </a:p>
        </p:txBody>
      </p:sp>
      <p:sp>
        <p:nvSpPr>
          <p:cNvPr id="34" name="ZoneTexte 18">
            <a:extLst>
              <a:ext uri="{FF2B5EF4-FFF2-40B4-BE49-F238E27FC236}">
                <a16:creationId xmlns:a16="http://schemas.microsoft.com/office/drawing/2014/main" id="{4F7BB91E-EA5E-14B8-1A7F-CC3CC0E64A46}"/>
              </a:ext>
            </a:extLst>
          </p:cNvPr>
          <p:cNvSpPr txBox="1"/>
          <p:nvPr/>
        </p:nvSpPr>
        <p:spPr>
          <a:xfrm>
            <a:off x="611560" y="715352"/>
            <a:ext cx="7848872" cy="351147"/>
          </a:xfrm>
          <a:prstGeom prst="rect">
            <a:avLst/>
          </a:prstGeom>
          <a:noFill/>
        </p:spPr>
        <p:txBody>
          <a:bodyPr wrap="square" lIns="0" tIns="0" rIns="0" bIns="0" rtlCol="0">
            <a:noAutofit/>
          </a:bodyPr>
          <a:lstStyle/>
          <a:p>
            <a:r>
              <a:rPr lang="fr-FR" sz="1400" dirty="0">
                <a:solidFill>
                  <a:schemeClr val="bg1"/>
                </a:solidFill>
                <a:latin typeface="Arial"/>
                <a:cs typeface="Arial"/>
              </a:rPr>
              <a:t>* </a:t>
            </a:r>
            <a:r>
              <a:rPr lang="fr-FR" sz="1400" dirty="0" err="1">
                <a:solidFill>
                  <a:schemeClr val="bg1"/>
                </a:solidFill>
                <a:latin typeface="Arial"/>
                <a:cs typeface="Arial"/>
              </a:rPr>
              <a:t>Prozentuales</a:t>
            </a:r>
            <a:r>
              <a:rPr lang="fr-FR" sz="1400" dirty="0">
                <a:solidFill>
                  <a:schemeClr val="bg1"/>
                </a:solidFill>
                <a:latin typeface="Arial"/>
                <a:cs typeface="Arial"/>
              </a:rPr>
              <a:t> </a:t>
            </a:r>
            <a:r>
              <a:rPr lang="fr-FR" sz="1400" dirty="0" err="1">
                <a:solidFill>
                  <a:schemeClr val="bg1"/>
                </a:solidFill>
                <a:latin typeface="Arial"/>
                <a:cs typeface="Arial"/>
              </a:rPr>
              <a:t>Verhältnis</a:t>
            </a:r>
            <a:r>
              <a:rPr lang="fr-FR" sz="1400" dirty="0">
                <a:solidFill>
                  <a:schemeClr val="bg1"/>
                </a:solidFill>
                <a:latin typeface="Arial"/>
                <a:cs typeface="Arial"/>
              </a:rPr>
              <a:t> </a:t>
            </a:r>
            <a:r>
              <a:rPr lang="fr-FR" sz="1400" dirty="0" err="1">
                <a:solidFill>
                  <a:schemeClr val="bg1"/>
                </a:solidFill>
                <a:latin typeface="Arial"/>
                <a:cs typeface="Arial"/>
              </a:rPr>
              <a:t>zwischen</a:t>
            </a:r>
            <a:r>
              <a:rPr lang="fr-FR" sz="1400" dirty="0">
                <a:solidFill>
                  <a:schemeClr val="bg1"/>
                </a:solidFill>
                <a:latin typeface="Arial"/>
                <a:cs typeface="Arial"/>
              </a:rPr>
              <a:t> </a:t>
            </a:r>
            <a:r>
              <a:rPr lang="fr-FR" sz="1400" dirty="0" err="1">
                <a:solidFill>
                  <a:schemeClr val="bg1"/>
                </a:solidFill>
                <a:latin typeface="Arial"/>
                <a:cs typeface="Arial"/>
              </a:rPr>
              <a:t>Studierenden</a:t>
            </a:r>
            <a:r>
              <a:rPr lang="fr-FR" sz="1400" dirty="0">
                <a:solidFill>
                  <a:schemeClr val="bg1"/>
                </a:solidFill>
                <a:latin typeface="Arial"/>
                <a:cs typeface="Arial"/>
              </a:rPr>
              <a:t> </a:t>
            </a:r>
            <a:r>
              <a:rPr lang="fr-FR" sz="1400" dirty="0" err="1">
                <a:solidFill>
                  <a:schemeClr val="bg1"/>
                </a:solidFill>
                <a:latin typeface="Arial"/>
                <a:cs typeface="Arial"/>
              </a:rPr>
              <a:t>und</a:t>
            </a:r>
            <a:r>
              <a:rPr lang="fr-FR" sz="1400" dirty="0">
                <a:solidFill>
                  <a:schemeClr val="bg1"/>
                </a:solidFill>
                <a:latin typeface="Arial"/>
                <a:cs typeface="Arial"/>
              </a:rPr>
              <a:t> </a:t>
            </a:r>
            <a:r>
              <a:rPr lang="fr-FR" sz="1400" dirty="0" err="1">
                <a:solidFill>
                  <a:schemeClr val="bg1"/>
                </a:solidFill>
                <a:latin typeface="Arial"/>
                <a:cs typeface="Arial"/>
              </a:rPr>
              <a:t>Gesamtbevölkerung</a:t>
            </a:r>
            <a:r>
              <a:rPr lang="fr-FR" sz="1400" dirty="0">
                <a:solidFill>
                  <a:schemeClr val="bg1"/>
                </a:solidFill>
                <a:latin typeface="Arial"/>
                <a:cs typeface="Arial"/>
              </a:rPr>
              <a:t> </a:t>
            </a:r>
          </a:p>
        </p:txBody>
      </p:sp>
    </p:spTree>
    <p:extLst>
      <p:ext uri="{BB962C8B-B14F-4D97-AF65-F5344CB8AC3E}">
        <p14:creationId xmlns:p14="http://schemas.microsoft.com/office/powerpoint/2010/main" val="376444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6" grpId="0"/>
      <p:bldP spid="27" grpId="0"/>
      <p:bldP spid="28" grpId="0"/>
      <p:bldP spid="29" grpId="0"/>
      <p:bldP spid="30" grpId="0"/>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8</a:t>
            </a:fld>
            <a:endParaRPr lang="de-CH" dirty="0"/>
          </a:p>
        </p:txBody>
      </p:sp>
      <p:sp>
        <p:nvSpPr>
          <p:cNvPr id="5" name="ZoneTexte 18"/>
          <p:cNvSpPr txBox="1"/>
          <p:nvPr/>
        </p:nvSpPr>
        <p:spPr>
          <a:xfrm>
            <a:off x="3563888" y="5373216"/>
            <a:ext cx="2304256" cy="792088"/>
          </a:xfrm>
          <a:prstGeom prst="rect">
            <a:avLst/>
          </a:prstGeom>
          <a:noFill/>
        </p:spPr>
        <p:txBody>
          <a:bodyPr wrap="square" lIns="0" tIns="0" rIns="0" bIns="0" rtlCol="0">
            <a:noAutofit/>
          </a:bodyPr>
          <a:lstStyle/>
          <a:p>
            <a:pPr>
              <a:lnSpc>
                <a:spcPct val="150000"/>
              </a:lnSpc>
            </a:pPr>
            <a:r>
              <a:rPr lang="fr-FR" sz="2400" dirty="0">
                <a:solidFill>
                  <a:schemeClr val="bg1"/>
                </a:solidFill>
                <a:latin typeface="Arial"/>
                <a:cs typeface="Arial"/>
              </a:rPr>
              <a:t>Genf 1’700.–</a:t>
            </a:r>
          </a:p>
        </p:txBody>
      </p:sp>
      <p:sp>
        <p:nvSpPr>
          <p:cNvPr id="6" name="ZoneTexte 18"/>
          <p:cNvSpPr txBox="1"/>
          <p:nvPr/>
        </p:nvSpPr>
        <p:spPr>
          <a:xfrm>
            <a:off x="679705" y="5373216"/>
            <a:ext cx="2376264" cy="792088"/>
          </a:xfrm>
          <a:prstGeom prst="rect">
            <a:avLst/>
          </a:prstGeom>
          <a:noFill/>
        </p:spPr>
        <p:txBody>
          <a:bodyPr wrap="square" lIns="0" tIns="0" rIns="0" bIns="0" rtlCol="0">
            <a:noAutofit/>
          </a:bodyPr>
          <a:lstStyle/>
          <a:p>
            <a:pPr>
              <a:lnSpc>
                <a:spcPct val="150000"/>
              </a:lnSpc>
            </a:pPr>
            <a:r>
              <a:rPr lang="fr-FR" sz="2400" dirty="0">
                <a:solidFill>
                  <a:schemeClr val="bg1"/>
                </a:solidFill>
                <a:latin typeface="Arial"/>
                <a:cs typeface="Arial"/>
              </a:rPr>
              <a:t>Zürich 2’000.–</a:t>
            </a:r>
          </a:p>
        </p:txBody>
      </p:sp>
      <p:sp>
        <p:nvSpPr>
          <p:cNvPr id="7" name="ZoneTexte 19"/>
          <p:cNvSpPr txBox="1"/>
          <p:nvPr/>
        </p:nvSpPr>
        <p:spPr>
          <a:xfrm>
            <a:off x="323528" y="188640"/>
            <a:ext cx="4032448" cy="1872208"/>
          </a:xfrm>
          <a:prstGeom prst="rect">
            <a:avLst/>
          </a:prstGeom>
          <a:noFill/>
        </p:spPr>
        <p:txBody>
          <a:bodyPr wrap="square" lIns="0" tIns="0" rIns="0" bIns="0" rtlCol="0" anchor="t">
            <a:noAutofit/>
          </a:bodyPr>
          <a:lstStyle/>
          <a:p>
            <a:r>
              <a:rPr lang="de-CH" sz="6200" dirty="0">
                <a:solidFill>
                  <a:srgbClr val="E4771D"/>
                </a:solidFill>
              </a:rPr>
              <a:t>ENDLICH</a:t>
            </a:r>
          </a:p>
          <a:p>
            <a:r>
              <a:rPr lang="de-CH" sz="4700" dirty="0">
                <a:solidFill>
                  <a:srgbClr val="E4771D"/>
                </a:solidFill>
              </a:rPr>
              <a:t>AUSZIEHEN</a:t>
            </a:r>
          </a:p>
        </p:txBody>
      </p:sp>
      <p:sp>
        <p:nvSpPr>
          <p:cNvPr id="8" name="ZoneTexte 18"/>
          <p:cNvSpPr txBox="1"/>
          <p:nvPr/>
        </p:nvSpPr>
        <p:spPr>
          <a:xfrm>
            <a:off x="6444208" y="5373216"/>
            <a:ext cx="2304256" cy="792088"/>
          </a:xfrm>
          <a:prstGeom prst="rect">
            <a:avLst/>
          </a:prstGeom>
          <a:noFill/>
        </p:spPr>
        <p:txBody>
          <a:bodyPr wrap="square" lIns="0" tIns="0" rIns="0" bIns="0" rtlCol="0">
            <a:noAutofit/>
          </a:bodyPr>
          <a:lstStyle/>
          <a:p>
            <a:pPr>
              <a:lnSpc>
                <a:spcPct val="150000"/>
              </a:lnSpc>
            </a:pPr>
            <a:r>
              <a:rPr lang="fr-FR" sz="2400" dirty="0">
                <a:solidFill>
                  <a:srgbClr val="E4771D"/>
                </a:solidFill>
                <a:latin typeface="Arial"/>
                <a:cs typeface="Arial"/>
              </a:rPr>
              <a:t>Freiburg 1’400.–</a:t>
            </a:r>
          </a:p>
        </p:txBody>
      </p:sp>
      <p:pic>
        <p:nvPicPr>
          <p:cNvPr id="18" name="Grafik 17" descr="Ein Bild, das Design, Typografie enthält.&#10;&#10;Automatisch generierte Beschreibung">
            <a:extLst>
              <a:ext uri="{FF2B5EF4-FFF2-40B4-BE49-F238E27FC236}">
                <a16:creationId xmlns:a16="http://schemas.microsoft.com/office/drawing/2014/main" id="{BEBAC0D0-1825-4526-18D2-1BDE1B6ABA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8000" y="2390062"/>
            <a:ext cx="2448000" cy="2650593"/>
          </a:xfrm>
          <a:prstGeom prst="rect">
            <a:avLst/>
          </a:prstGeom>
        </p:spPr>
      </p:pic>
      <p:pic>
        <p:nvPicPr>
          <p:cNvPr id="21" name="Grafik 20" descr="Ein Bild, das Design enthält.&#10;&#10;Automatisch generierte Beschreibung">
            <a:extLst>
              <a:ext uri="{FF2B5EF4-FFF2-40B4-BE49-F238E27FC236}">
                <a16:creationId xmlns:a16="http://schemas.microsoft.com/office/drawing/2014/main" id="{7E7DC1D8-BD00-365B-C302-C4CDFF93FB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2060848"/>
            <a:ext cx="2448000" cy="2979807"/>
          </a:xfrm>
          <a:prstGeom prst="rect">
            <a:avLst/>
          </a:prstGeom>
        </p:spPr>
      </p:pic>
      <p:pic>
        <p:nvPicPr>
          <p:cNvPr id="25" name="Grafik 24" descr="Ein Bild, das Design enthält.&#10;&#10;Automatisch generierte Beschreibung">
            <a:extLst>
              <a:ext uri="{FF2B5EF4-FFF2-40B4-BE49-F238E27FC236}">
                <a16:creationId xmlns:a16="http://schemas.microsoft.com/office/drawing/2014/main" id="{5D3FCCA3-7A2E-46AD-C6E5-FF2983CC65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4601" y="2726598"/>
            <a:ext cx="2448000" cy="2313402"/>
          </a:xfrm>
          <a:prstGeom prst="rect">
            <a:avLst/>
          </a:prstGeom>
        </p:spPr>
      </p:pic>
    </p:spTree>
    <p:extLst>
      <p:ext uri="{BB962C8B-B14F-4D97-AF65-F5344CB8AC3E}">
        <p14:creationId xmlns:p14="http://schemas.microsoft.com/office/powerpoint/2010/main" val="205100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Plan_Fribourg_HG.png"/>
          <p:cNvPicPr>
            <a:picLocks/>
          </p:cNvPicPr>
          <p:nvPr/>
        </p:nvPicPr>
        <p:blipFill>
          <a:blip r:embed="rId3" cstate="print">
            <a:alphaModFix/>
            <a:extLst>
              <a:ext uri="{28A0092B-C50C-407E-A947-70E740481C1C}">
                <a14:useLocalDpi xmlns:a14="http://schemas.microsoft.com/office/drawing/2010/main" val="0"/>
              </a:ext>
            </a:extLst>
          </a:blip>
          <a:stretch>
            <a:fillRect/>
          </a:stretch>
        </p:blipFill>
        <p:spPr>
          <a:xfrm>
            <a:off x="217911" y="168030"/>
            <a:ext cx="5616000" cy="6084000"/>
          </a:xfrm>
          <a:prstGeom prst="rect">
            <a:avLst/>
          </a:prstGeom>
        </p:spPr>
      </p:pic>
      <p:sp>
        <p:nvSpPr>
          <p:cNvPr id="2" name="Date Placeholder 1"/>
          <p:cNvSpPr>
            <a:spLocks noGrp="1"/>
          </p:cNvSpPr>
          <p:nvPr>
            <p:ph type="dt" sz="half" idx="10"/>
          </p:nvPr>
        </p:nvSpPr>
        <p:spPr/>
        <p:txBody>
          <a:bodyPr/>
          <a:lstStyle/>
          <a:p>
            <a:fld id="{8964A89B-F9D0-4B8B-9E13-75101EC3F755}" type="datetime4">
              <a:rPr lang="de-CH" smtClean="0"/>
              <a:pPr/>
              <a:t>1. März 2024</a:t>
            </a:fld>
            <a:endParaRPr lang="de-CH" dirty="0"/>
          </a:p>
        </p:txBody>
      </p:sp>
      <p:sp>
        <p:nvSpPr>
          <p:cNvPr id="3" name="Footer Placeholder 2"/>
          <p:cNvSpPr>
            <a:spLocks noGrp="1"/>
          </p:cNvSpPr>
          <p:nvPr>
            <p:ph type="ftr" sz="quarter" idx="11"/>
          </p:nvPr>
        </p:nvSpPr>
        <p:spPr/>
        <p:txBody>
          <a:bodyPr/>
          <a:lstStyle/>
          <a:p>
            <a:endParaRPr lang="de-CH" dirty="0"/>
          </a:p>
        </p:txBody>
      </p:sp>
      <p:sp>
        <p:nvSpPr>
          <p:cNvPr id="4" name="Slide Number Placeholder 3"/>
          <p:cNvSpPr>
            <a:spLocks noGrp="1"/>
          </p:cNvSpPr>
          <p:nvPr>
            <p:ph type="sldNum" sz="quarter" idx="12"/>
          </p:nvPr>
        </p:nvSpPr>
        <p:spPr/>
        <p:txBody>
          <a:bodyPr/>
          <a:lstStyle/>
          <a:p>
            <a:fld id="{1E9011C8-9BF4-4E14-A6CE-7DE7D36702CC}" type="slidenum">
              <a:rPr lang="de-CH" smtClean="0"/>
              <a:pPr/>
              <a:t>9</a:t>
            </a:fld>
            <a:endParaRPr lang="de-CH" dirty="0"/>
          </a:p>
        </p:txBody>
      </p:sp>
      <p:sp>
        <p:nvSpPr>
          <p:cNvPr id="6" name="Rectangle à coins arrondis 3"/>
          <p:cNvSpPr/>
          <p:nvPr/>
        </p:nvSpPr>
        <p:spPr>
          <a:xfrm>
            <a:off x="323528" y="2924977"/>
            <a:ext cx="1800184" cy="287999"/>
          </a:xfrm>
          <a:prstGeom prst="rect">
            <a:avLst/>
          </a:prstGeom>
          <a:solidFill>
            <a:srgbClr val="003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cap="small" dirty="0">
                <a:solidFill>
                  <a:schemeClr val="bg1"/>
                </a:solidFill>
                <a:latin typeface="Arial"/>
                <a:cs typeface="Arial"/>
              </a:rPr>
              <a:t>BEAUREGARD</a:t>
            </a:r>
          </a:p>
        </p:txBody>
      </p:sp>
      <p:sp>
        <p:nvSpPr>
          <p:cNvPr id="7" name="Rectangle à coins arrondis 3"/>
          <p:cNvSpPr/>
          <p:nvPr/>
        </p:nvSpPr>
        <p:spPr>
          <a:xfrm>
            <a:off x="3707902" y="548707"/>
            <a:ext cx="1800202" cy="287999"/>
          </a:xfrm>
          <a:prstGeom prst="rect">
            <a:avLst/>
          </a:prstGeom>
          <a:solidFill>
            <a:srgbClr val="003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cap="small" dirty="0">
                <a:solidFill>
                  <a:schemeClr val="bg1"/>
                </a:solidFill>
                <a:cs typeface="Arial"/>
              </a:rPr>
              <a:t>MISÉRICORDE</a:t>
            </a:r>
            <a:endParaRPr lang="fr-FR" cap="small" dirty="0">
              <a:solidFill>
                <a:schemeClr val="bg1"/>
              </a:solidFill>
              <a:latin typeface="Arial"/>
              <a:cs typeface="Arial"/>
            </a:endParaRPr>
          </a:p>
        </p:txBody>
      </p:sp>
      <p:sp>
        <p:nvSpPr>
          <p:cNvPr id="8" name="Rectangle à coins arrondis 3"/>
          <p:cNvSpPr/>
          <p:nvPr/>
        </p:nvSpPr>
        <p:spPr>
          <a:xfrm>
            <a:off x="3779919" y="3789067"/>
            <a:ext cx="1872201" cy="287999"/>
          </a:xfrm>
          <a:prstGeom prst="rect">
            <a:avLst/>
          </a:prstGeom>
          <a:solidFill>
            <a:srgbClr val="003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cap="small" dirty="0">
                <a:solidFill>
                  <a:schemeClr val="bg1"/>
                </a:solidFill>
                <a:latin typeface="Arial"/>
                <a:cs typeface="Arial"/>
              </a:rPr>
              <a:t>REGINA MUNDI</a:t>
            </a:r>
          </a:p>
        </p:txBody>
      </p:sp>
      <p:sp>
        <p:nvSpPr>
          <p:cNvPr id="9" name="Rectangle à coins arrondis 3"/>
          <p:cNvSpPr/>
          <p:nvPr/>
        </p:nvSpPr>
        <p:spPr>
          <a:xfrm>
            <a:off x="1691680" y="5589241"/>
            <a:ext cx="1512202" cy="287999"/>
          </a:xfrm>
          <a:prstGeom prst="rect">
            <a:avLst/>
          </a:prstGeom>
          <a:solidFill>
            <a:srgbClr val="003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cap="small" dirty="0">
                <a:solidFill>
                  <a:schemeClr val="bg1"/>
                </a:solidFill>
                <a:latin typeface="Arial"/>
                <a:cs typeface="Arial"/>
              </a:rPr>
              <a:t>PÉROLLES</a:t>
            </a:r>
          </a:p>
        </p:txBody>
      </p:sp>
      <p:sp>
        <p:nvSpPr>
          <p:cNvPr id="12" name="Rectangle à coins arrondis 3"/>
          <p:cNvSpPr/>
          <p:nvPr/>
        </p:nvSpPr>
        <p:spPr>
          <a:xfrm>
            <a:off x="1043613" y="2636904"/>
            <a:ext cx="1080163" cy="215997"/>
          </a:xfrm>
          <a:prstGeom prst="rect">
            <a:avLst/>
          </a:prstGeom>
          <a:ln w="12700" cmpd="sng">
            <a:solidFill>
              <a:srgbClr val="C10C26"/>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1200" cap="small" dirty="0">
                <a:solidFill>
                  <a:schemeClr val="tx1"/>
                </a:solidFill>
                <a:latin typeface="Arial"/>
                <a:cs typeface="Arial"/>
              </a:rPr>
              <a:t>10</a:t>
            </a:r>
            <a:r>
              <a:rPr lang="fr-FR" sz="1200" cap="small" dirty="0">
                <a:solidFill>
                  <a:schemeClr val="tx1"/>
                </a:solidFill>
                <a:cs typeface="12"/>
              </a:rPr>
              <a:t>’ ZU FUSS</a:t>
            </a:r>
            <a:endParaRPr lang="fr-FR" sz="1200" cap="small" dirty="0">
              <a:solidFill>
                <a:schemeClr val="tx1"/>
              </a:solidFill>
              <a:latin typeface="Arial"/>
              <a:cs typeface="Arial"/>
            </a:endParaRPr>
          </a:p>
        </p:txBody>
      </p:sp>
      <p:sp>
        <p:nvSpPr>
          <p:cNvPr id="13" name="Rectangle à coins arrondis 3"/>
          <p:cNvSpPr/>
          <p:nvPr/>
        </p:nvSpPr>
        <p:spPr>
          <a:xfrm>
            <a:off x="3779912" y="3501008"/>
            <a:ext cx="1085414" cy="215997"/>
          </a:xfrm>
          <a:prstGeom prst="rect">
            <a:avLst/>
          </a:prstGeom>
          <a:ln w="12700" cmpd="sng">
            <a:solidFill>
              <a:srgbClr val="C10C26"/>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1200" cap="small" dirty="0">
                <a:solidFill>
                  <a:schemeClr val="tx1"/>
                </a:solidFill>
                <a:latin typeface="+mj-lt"/>
                <a:cs typeface="12"/>
              </a:rPr>
              <a:t>12’ ZU FUSS</a:t>
            </a:r>
          </a:p>
        </p:txBody>
      </p:sp>
      <p:cxnSp>
        <p:nvCxnSpPr>
          <p:cNvPr id="15" name="Straight Connector 14"/>
          <p:cNvCxnSpPr/>
          <p:nvPr/>
        </p:nvCxnSpPr>
        <p:spPr>
          <a:xfrm flipV="1">
            <a:off x="1835696" y="2348872"/>
            <a:ext cx="0" cy="288032"/>
          </a:xfrm>
          <a:prstGeom prst="line">
            <a:avLst/>
          </a:prstGeom>
          <a:ln w="12700" cmpd="sng">
            <a:solidFill>
              <a:srgbClr val="C10C26"/>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a:stCxn id="20" idx="2"/>
          </p:cNvCxnSpPr>
          <p:nvPr/>
        </p:nvCxnSpPr>
        <p:spPr>
          <a:xfrm flipV="1">
            <a:off x="2663768" y="5157192"/>
            <a:ext cx="108032" cy="360013"/>
          </a:xfrm>
          <a:prstGeom prst="line">
            <a:avLst/>
          </a:prstGeom>
          <a:ln w="12700" cmpd="sng">
            <a:solidFill>
              <a:srgbClr val="C10C2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765450" y="5157192"/>
            <a:ext cx="1446510" cy="0"/>
          </a:xfrm>
          <a:prstGeom prst="line">
            <a:avLst/>
          </a:prstGeom>
          <a:ln w="12700" cmpd="sng">
            <a:solidFill>
              <a:srgbClr val="C10C26"/>
            </a:solidFill>
          </a:ln>
          <a:effectLst/>
        </p:spPr>
        <p:style>
          <a:lnRef idx="2">
            <a:schemeClr val="accent1"/>
          </a:lnRef>
          <a:fillRef idx="0">
            <a:schemeClr val="accent1"/>
          </a:fillRef>
          <a:effectRef idx="1">
            <a:schemeClr val="accent1"/>
          </a:effectRef>
          <a:fontRef idx="minor">
            <a:schemeClr val="tx1"/>
          </a:fontRef>
        </p:style>
      </p:cxnSp>
      <p:sp>
        <p:nvSpPr>
          <p:cNvPr id="20" name="Rectangle à coins arrondis 3"/>
          <p:cNvSpPr/>
          <p:nvPr/>
        </p:nvSpPr>
        <p:spPr>
          <a:xfrm>
            <a:off x="2123686" y="5301208"/>
            <a:ext cx="1080163" cy="215997"/>
          </a:xfrm>
          <a:prstGeom prst="rect">
            <a:avLst/>
          </a:prstGeom>
          <a:ln w="12700" cmpd="sng">
            <a:solidFill>
              <a:srgbClr val="C10C26"/>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1200" cap="small" dirty="0">
                <a:solidFill>
                  <a:schemeClr val="tx1"/>
                </a:solidFill>
                <a:latin typeface="+mj-lt"/>
                <a:cs typeface="12"/>
              </a:rPr>
              <a:t>15’ ZU FUSS</a:t>
            </a:r>
          </a:p>
        </p:txBody>
      </p:sp>
      <p:sp>
        <p:nvSpPr>
          <p:cNvPr id="25" name="Rectangle à coins arrondis 3"/>
          <p:cNvSpPr/>
          <p:nvPr/>
        </p:nvSpPr>
        <p:spPr>
          <a:xfrm>
            <a:off x="3707895" y="908747"/>
            <a:ext cx="1008099" cy="215997"/>
          </a:xfrm>
          <a:prstGeom prst="rect">
            <a:avLst/>
          </a:prstGeom>
          <a:ln w="12700" cmpd="sng">
            <a:solidFill>
              <a:srgbClr val="C10C26"/>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1200" cap="small" dirty="0">
                <a:solidFill>
                  <a:schemeClr val="tx1"/>
                </a:solidFill>
                <a:latin typeface="Arial"/>
                <a:cs typeface="Arial"/>
              </a:rPr>
              <a:t>5</a:t>
            </a:r>
            <a:r>
              <a:rPr lang="fr-FR" sz="1200" cap="small" dirty="0">
                <a:solidFill>
                  <a:schemeClr val="tx1"/>
                </a:solidFill>
                <a:cs typeface="12"/>
              </a:rPr>
              <a:t>’ ZU FUSS</a:t>
            </a:r>
            <a:endParaRPr lang="fr-FR" sz="1200" cap="small" dirty="0">
              <a:solidFill>
                <a:schemeClr val="tx1"/>
              </a:solidFill>
              <a:latin typeface="Arial"/>
              <a:cs typeface="Arial"/>
            </a:endParaRPr>
          </a:p>
        </p:txBody>
      </p:sp>
      <p:cxnSp>
        <p:nvCxnSpPr>
          <p:cNvPr id="29" name="Straight Connector 28"/>
          <p:cNvCxnSpPr/>
          <p:nvPr/>
        </p:nvCxnSpPr>
        <p:spPr>
          <a:xfrm flipV="1">
            <a:off x="2915816" y="902370"/>
            <a:ext cx="0" cy="156716"/>
          </a:xfrm>
          <a:prstGeom prst="line">
            <a:avLst/>
          </a:prstGeom>
          <a:ln w="12700" cmpd="sng">
            <a:solidFill>
              <a:srgbClr val="C10C26"/>
            </a:solidFill>
          </a:ln>
        </p:spPr>
        <p:style>
          <a:lnRef idx="2">
            <a:schemeClr val="accent1"/>
          </a:lnRef>
          <a:fillRef idx="0">
            <a:schemeClr val="accent1"/>
          </a:fillRef>
          <a:effectRef idx="1">
            <a:schemeClr val="accent1"/>
          </a:effectRef>
          <a:fontRef idx="minor">
            <a:schemeClr val="tx1"/>
          </a:fontRef>
        </p:style>
      </p:cxnSp>
      <p:pic>
        <p:nvPicPr>
          <p:cNvPr id="23" name="Picture 22" descr="Site_Bauregard_We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327" y="1432424"/>
            <a:ext cx="1764000" cy="895164"/>
          </a:xfrm>
          <a:prstGeom prst="rect">
            <a:avLst/>
          </a:prstGeom>
        </p:spPr>
      </p:pic>
      <p:pic>
        <p:nvPicPr>
          <p:cNvPr id="26" name="Picture 25" descr="Site_Bauregard_0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001" y="1592863"/>
            <a:ext cx="1043999" cy="762666"/>
          </a:xfrm>
          <a:prstGeom prst="rect">
            <a:avLst/>
          </a:prstGeom>
        </p:spPr>
      </p:pic>
      <p:pic>
        <p:nvPicPr>
          <p:cNvPr id="27" name="Picture 26" descr="Site_Misericorde_0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1572" y="260649"/>
            <a:ext cx="918353" cy="719999"/>
          </a:xfrm>
          <a:prstGeom prst="rect">
            <a:avLst/>
          </a:prstGeom>
        </p:spPr>
      </p:pic>
      <p:pic>
        <p:nvPicPr>
          <p:cNvPr id="28" name="Picture 27" descr="Site_Misericorde_We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7743" y="832396"/>
            <a:ext cx="309860" cy="1008000"/>
          </a:xfrm>
          <a:prstGeom prst="rect">
            <a:avLst/>
          </a:prstGeom>
        </p:spPr>
      </p:pic>
      <p:cxnSp>
        <p:nvCxnSpPr>
          <p:cNvPr id="11" name="Straight Connector 10"/>
          <p:cNvCxnSpPr/>
          <p:nvPr/>
        </p:nvCxnSpPr>
        <p:spPr>
          <a:xfrm>
            <a:off x="2915816" y="1052763"/>
            <a:ext cx="792080" cy="0"/>
          </a:xfrm>
          <a:prstGeom prst="line">
            <a:avLst/>
          </a:prstGeom>
          <a:ln w="12700" cmpd="sng">
            <a:solidFill>
              <a:srgbClr val="C10C26"/>
            </a:solidFill>
          </a:ln>
          <a:effectLst/>
        </p:spPr>
        <p:style>
          <a:lnRef idx="2">
            <a:schemeClr val="accent1"/>
          </a:lnRef>
          <a:fillRef idx="0">
            <a:schemeClr val="accent1"/>
          </a:fillRef>
          <a:effectRef idx="1">
            <a:schemeClr val="accent1"/>
          </a:effectRef>
          <a:fontRef idx="minor">
            <a:schemeClr val="tx1"/>
          </a:fontRef>
        </p:style>
      </p:cxnSp>
      <p:pic>
        <p:nvPicPr>
          <p:cNvPr id="33" name="Picture 32" descr="Site_RignaMundi.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7784" y="2035383"/>
            <a:ext cx="1320488" cy="2592000"/>
          </a:xfrm>
          <a:prstGeom prst="rect">
            <a:avLst/>
          </a:prstGeom>
        </p:spPr>
      </p:pic>
      <p:pic>
        <p:nvPicPr>
          <p:cNvPr id="34" name="Picture 33" descr="Site_RignaMundi_0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4659" y="4129133"/>
            <a:ext cx="467999" cy="362277"/>
          </a:xfrm>
          <a:prstGeom prst="rect">
            <a:avLst/>
          </a:prstGeom>
        </p:spPr>
      </p:pic>
      <p:pic>
        <p:nvPicPr>
          <p:cNvPr id="36" name="Picture 35" descr="Site_Perolles_0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6080" y="5157192"/>
            <a:ext cx="1836000" cy="897966"/>
          </a:xfrm>
          <a:prstGeom prst="rect">
            <a:avLst/>
          </a:prstGeom>
        </p:spPr>
      </p:pic>
      <p:cxnSp>
        <p:nvCxnSpPr>
          <p:cNvPr id="40" name="Straight Connector 39"/>
          <p:cNvCxnSpPr/>
          <p:nvPr/>
        </p:nvCxnSpPr>
        <p:spPr>
          <a:xfrm flipV="1">
            <a:off x="3563888" y="3644997"/>
            <a:ext cx="216024" cy="27"/>
          </a:xfrm>
          <a:prstGeom prst="line">
            <a:avLst/>
          </a:prstGeom>
          <a:ln w="12700" cmpd="sng">
            <a:solidFill>
              <a:srgbClr val="C10C26"/>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563888" y="3645024"/>
            <a:ext cx="6350" cy="504056"/>
          </a:xfrm>
          <a:prstGeom prst="line">
            <a:avLst/>
          </a:prstGeom>
          <a:ln w="12700" cmpd="sng">
            <a:solidFill>
              <a:srgbClr val="C10C26"/>
            </a:solidFill>
          </a:ln>
          <a:effectLst/>
        </p:spPr>
        <p:style>
          <a:lnRef idx="2">
            <a:schemeClr val="accent1"/>
          </a:lnRef>
          <a:fillRef idx="0">
            <a:schemeClr val="accent1"/>
          </a:fillRef>
          <a:effectRef idx="1">
            <a:schemeClr val="accent1"/>
          </a:effectRef>
          <a:fontRef idx="minor">
            <a:schemeClr val="tx1"/>
          </a:fontRef>
        </p:style>
      </p:cxnSp>
      <p:pic>
        <p:nvPicPr>
          <p:cNvPr id="31" name="Picture 30" descr="Site_Perolles_Weg_bis_Reg-Mundi.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7795" y="4653136"/>
            <a:ext cx="651629" cy="828000"/>
          </a:xfrm>
          <a:prstGeom prst="rect">
            <a:avLst/>
          </a:prstGeom>
        </p:spPr>
      </p:pic>
      <p:sp>
        <p:nvSpPr>
          <p:cNvPr id="5" name="ZoneTexte 19">
            <a:extLst>
              <a:ext uri="{FF2B5EF4-FFF2-40B4-BE49-F238E27FC236}">
                <a16:creationId xmlns:a16="http://schemas.microsoft.com/office/drawing/2014/main" id="{76232086-9BE1-E09D-E427-3D255F34575F}"/>
              </a:ext>
            </a:extLst>
          </p:cNvPr>
          <p:cNvSpPr txBox="1"/>
          <p:nvPr/>
        </p:nvSpPr>
        <p:spPr>
          <a:xfrm>
            <a:off x="6106597" y="1556792"/>
            <a:ext cx="2713875" cy="1872208"/>
          </a:xfrm>
          <a:prstGeom prst="rect">
            <a:avLst/>
          </a:prstGeom>
          <a:noFill/>
        </p:spPr>
        <p:txBody>
          <a:bodyPr wrap="square" lIns="0" tIns="0" rIns="0" bIns="0" rtlCol="0" anchor="t">
            <a:noAutofit/>
          </a:bodyPr>
          <a:lstStyle/>
          <a:p>
            <a:r>
              <a:rPr lang="de-CH" sz="6800" dirty="0">
                <a:solidFill>
                  <a:srgbClr val="E4771D"/>
                </a:solidFill>
              </a:rPr>
              <a:t>ALLES</a:t>
            </a:r>
          </a:p>
          <a:p>
            <a:r>
              <a:rPr lang="de-CH" sz="2800" dirty="0">
                <a:solidFill>
                  <a:srgbClr val="E4771D"/>
                </a:solidFill>
              </a:rPr>
              <a:t>IN REICHWEITE</a:t>
            </a:r>
          </a:p>
        </p:txBody>
      </p:sp>
    </p:spTree>
    <p:extLst>
      <p:ext uri="{BB962C8B-B14F-4D97-AF65-F5344CB8AC3E}">
        <p14:creationId xmlns:p14="http://schemas.microsoft.com/office/powerpoint/2010/main" val="418537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20" grpId="0" animBg="1"/>
      <p:bldP spid="25" grpId="0" animBg="1"/>
    </p:bldLst>
  </p:timing>
</p:sld>
</file>

<file path=ppt/theme/theme1.xml><?xml version="1.0" encoding="utf-8"?>
<a:theme xmlns:a="http://schemas.openxmlformats.org/drawingml/2006/main" name="UNI FR">
  <a:themeElements>
    <a:clrScheme name="UNI FR Colors">
      <a:dk1>
        <a:sysClr val="windowText" lastClr="000000"/>
      </a:dk1>
      <a:lt1>
        <a:sysClr val="window" lastClr="FFFFFF"/>
      </a:lt1>
      <a:dk2>
        <a:srgbClr val="0A3859"/>
      </a:dk2>
      <a:lt2>
        <a:srgbClr val="FFFFFF"/>
      </a:lt2>
      <a:accent1>
        <a:srgbClr val="0A3859"/>
      </a:accent1>
      <a:accent2>
        <a:srgbClr val="54748B"/>
      </a:accent2>
      <a:accent3>
        <a:srgbClr val="9DAFBD"/>
      </a:accent3>
      <a:accent4>
        <a:srgbClr val="D06516"/>
      </a:accent4>
      <a:accent5>
        <a:srgbClr val="DE945C"/>
      </a:accent5>
      <a:accent6>
        <a:srgbClr val="ECC1A2"/>
      </a:accent6>
      <a:hlink>
        <a:srgbClr val="0A3859"/>
      </a:hlink>
      <a:folHlink>
        <a:srgbClr val="D06516"/>
      </a:folHlink>
    </a:clrScheme>
    <a:fontScheme name="UNI FR 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lnSpc>
            <a:spcPts val="2700"/>
          </a:lnSpc>
          <a:defRPr sz="2000" dirty="0" smtClean="0"/>
        </a:defPPr>
      </a:lstStyle>
    </a:tx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PPT_pres_UNIFR_2018</Template>
  <TotalTime>0</TotalTime>
  <Words>553</Words>
  <Application>Microsoft Office PowerPoint</Application>
  <PresentationFormat>Affichage à l'écran (4:3)</PresentationFormat>
  <Paragraphs>329</Paragraphs>
  <Slides>16</Slides>
  <Notes>16</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16</vt:i4>
      </vt:variant>
    </vt:vector>
  </HeadingPairs>
  <TitlesOfParts>
    <vt:vector size="26" baseType="lpstr">
      <vt:lpstr>12</vt:lpstr>
      <vt:lpstr>Arial</vt:lpstr>
      <vt:lpstr>Calibri</vt:lpstr>
      <vt:lpstr>Calibri Light</vt:lpstr>
      <vt:lpstr>NationalUniFr-Light</vt:lpstr>
      <vt:lpstr>NationalUniFr-Semibold</vt:lpstr>
      <vt:lpstr>Times New Roman</vt:lpstr>
      <vt:lpstr>Wingdings</vt:lpstr>
      <vt:lpstr>UNI FR</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BARON Rocio</cp:lastModifiedBy>
  <cp:revision>351</cp:revision>
  <dcterms:created xsi:type="dcterms:W3CDTF">2017-12-18T09:17:29Z</dcterms:created>
  <dcterms:modified xsi:type="dcterms:W3CDTF">2024-03-01T15:49:10Z</dcterms:modified>
</cp:coreProperties>
</file>